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65" r:id="rId6"/>
    <p:sldId id="259" r:id="rId7"/>
    <p:sldId id="260" r:id="rId8"/>
    <p:sldId id="262" r:id="rId9"/>
    <p:sldId id="261" r:id="rId10"/>
    <p:sldId id="263" r:id="rId11"/>
    <p:sldId id="264" r:id="rId12"/>
    <p:sldId id="266" r:id="rId13"/>
    <p:sldId id="267" r:id="rId14"/>
    <p:sldId id="268" r:id="rId15"/>
    <p:sldId id="270" r:id="rId16"/>
    <p:sldId id="271" r:id="rId17"/>
    <p:sldId id="272" r:id="rId18"/>
    <p:sldId id="279" r:id="rId19"/>
    <p:sldId id="273" r:id="rId20"/>
    <p:sldId id="274" r:id="rId21"/>
    <p:sldId id="276" r:id="rId22"/>
    <p:sldId id="277" r:id="rId23"/>
    <p:sldId id="275" r:id="rId24"/>
    <p:sldId id="278" r:id="rId25"/>
    <p:sldId id="281" r:id="rId26"/>
    <p:sldId id="280" r:id="rId27"/>
    <p:sldId id="282" r:id="rId28"/>
    <p:sldId id="283" r:id="rId29"/>
    <p:sldId id="2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5" d="100"/>
          <a:sy n="105" d="100"/>
        </p:scale>
        <p:origin x="83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31E99-B3D9-0F36-F092-7E7085ECF2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B5A7FF4-4D3D-C54C-FCCA-5675424C13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ED9DC6-C22B-0A1A-73E6-CDC4DFC2DC98}"/>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5" name="Footer Placeholder 4">
            <a:extLst>
              <a:ext uri="{FF2B5EF4-FFF2-40B4-BE49-F238E27FC236}">
                <a16:creationId xmlns:a16="http://schemas.microsoft.com/office/drawing/2014/main" id="{529E8F1A-AA93-A022-14CD-21C1E57FFD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7AE361-CE1F-4C9F-2946-ABFBA91306DA}"/>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1150389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85CC5-1B2D-D312-B864-8A870EE8835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CDEFA1-E7A0-8666-E8AB-0E0AB8F0C6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6D048B-F338-97E9-A936-ADA9EAABE71F}"/>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5" name="Footer Placeholder 4">
            <a:extLst>
              <a:ext uri="{FF2B5EF4-FFF2-40B4-BE49-F238E27FC236}">
                <a16:creationId xmlns:a16="http://schemas.microsoft.com/office/drawing/2014/main" id="{3C4CA315-51CA-7A41-847B-58F718EF3B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FB2300-5BAD-D097-110B-B675CE9BC2F5}"/>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2951232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5677FF-9306-528D-831A-8AA4314FE3D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F403F68-18F1-8731-C1A6-688B7BAE72E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54C9B8-101A-6C03-8A52-A4CB625851FA}"/>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5" name="Footer Placeholder 4">
            <a:extLst>
              <a:ext uri="{FF2B5EF4-FFF2-40B4-BE49-F238E27FC236}">
                <a16:creationId xmlns:a16="http://schemas.microsoft.com/office/drawing/2014/main" id="{7DA5A309-EE04-70DE-6349-5B53B562D7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584780-E886-C6CB-7860-BD485EAC1FCC}"/>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3388404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F0715-F5D7-DC41-7178-559CDDBC32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A1F4F6-517C-B55B-7119-5241272AC6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934334-46EF-C69B-91BB-3701D8A739D9}"/>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5" name="Footer Placeholder 4">
            <a:extLst>
              <a:ext uri="{FF2B5EF4-FFF2-40B4-BE49-F238E27FC236}">
                <a16:creationId xmlns:a16="http://schemas.microsoft.com/office/drawing/2014/main" id="{4674B600-1D81-A3B3-3388-E0AB4D4958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54F81E-3FE7-1789-A32B-43EA2B4CED2E}"/>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4013645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A00DE-7EDE-2D1D-0753-6F3CD30669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E1C1828-B3BE-0169-3805-97984F809C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09EA48-6986-155F-6589-631271D97A4E}"/>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5" name="Footer Placeholder 4">
            <a:extLst>
              <a:ext uri="{FF2B5EF4-FFF2-40B4-BE49-F238E27FC236}">
                <a16:creationId xmlns:a16="http://schemas.microsoft.com/office/drawing/2014/main" id="{4143B59D-DAFB-276D-599A-346DE1EEE7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35C6F7-C094-2F9E-1583-58E9EA3225E6}"/>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13309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91ABD-CBFE-8887-0908-5144165F98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4C5A82-036F-9E04-479B-91E4F7CCC9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B1462BD-7298-79A9-2211-4129AACF98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2D622-7EFE-9131-1652-76B3547E9DBC}"/>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6" name="Footer Placeholder 5">
            <a:extLst>
              <a:ext uri="{FF2B5EF4-FFF2-40B4-BE49-F238E27FC236}">
                <a16:creationId xmlns:a16="http://schemas.microsoft.com/office/drawing/2014/main" id="{662D34C9-F87A-522E-D1B0-EF917935EC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784A13-9297-5498-BC8F-C5E650C037C8}"/>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317003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C6FD-4C82-46FA-0F03-AB58BB9D07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60B83DF-CB1A-FBEC-3550-475B531DEE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07CF49-B893-F95E-43A9-58196D04B6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2CFBDA1-B9E8-7EEC-D642-133AB38FB6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DC719-A2AA-55DB-C0E8-631B4045159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AA355F-92FC-77A0-3DE0-48C0F02BDB95}"/>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8" name="Footer Placeholder 7">
            <a:extLst>
              <a:ext uri="{FF2B5EF4-FFF2-40B4-BE49-F238E27FC236}">
                <a16:creationId xmlns:a16="http://schemas.microsoft.com/office/drawing/2014/main" id="{233825D4-5E38-D839-6A34-2B950AF309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8BEAC7-D51A-F53B-6203-3BE223BC337A}"/>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243116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CC05F-4319-FA0E-8001-00365F6921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5F7D77-1306-AEA8-379A-A438A5DF5856}"/>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4" name="Footer Placeholder 3">
            <a:extLst>
              <a:ext uri="{FF2B5EF4-FFF2-40B4-BE49-F238E27FC236}">
                <a16:creationId xmlns:a16="http://schemas.microsoft.com/office/drawing/2014/main" id="{8C3F8CCD-718A-3A8F-D530-5C14921981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B26F16-8AD9-2BA2-EA51-3F258EBDE04F}"/>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3755409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6E5E42-616B-07FF-C8E6-B2DC21F82D78}"/>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3" name="Footer Placeholder 2">
            <a:extLst>
              <a:ext uri="{FF2B5EF4-FFF2-40B4-BE49-F238E27FC236}">
                <a16:creationId xmlns:a16="http://schemas.microsoft.com/office/drawing/2014/main" id="{5C166FA7-79C1-B2F7-D926-06DC9C0E8BC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2AB62F-4217-F2D5-740B-8808F4F829D0}"/>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196423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31BC8-244B-E8D1-22F3-E97203F308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9944FEC-866F-1182-FC22-1742683CCA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1ACB27-46AB-6A42-1F8F-A93BC201A1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2AED2F-5364-C553-4EE1-560F050B8708}"/>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6" name="Footer Placeholder 5">
            <a:extLst>
              <a:ext uri="{FF2B5EF4-FFF2-40B4-BE49-F238E27FC236}">
                <a16:creationId xmlns:a16="http://schemas.microsoft.com/office/drawing/2014/main" id="{33A54E75-E39A-635D-838C-2ED0A76581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91071-60F6-63CB-95FC-979BEC983915}"/>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3224679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482AE-BBCC-48CB-28D2-C98EFB41FC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8C8520B-C228-A8B1-0D65-3B51BC68D0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F8CA87B-3198-1613-C80B-96C8412C5C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0094FE-86D9-2255-746C-DF2DDBBB8B4C}"/>
              </a:ext>
            </a:extLst>
          </p:cNvPr>
          <p:cNvSpPr>
            <a:spLocks noGrp="1"/>
          </p:cNvSpPr>
          <p:nvPr>
            <p:ph type="dt" sz="half" idx="10"/>
          </p:nvPr>
        </p:nvSpPr>
        <p:spPr/>
        <p:txBody>
          <a:bodyPr/>
          <a:lstStyle/>
          <a:p>
            <a:fld id="{1EBD9AAF-CE10-41C1-B94F-3F399391FC6B}" type="datetimeFigureOut">
              <a:rPr lang="en-US" smtClean="0"/>
              <a:t>10/6/2025</a:t>
            </a:fld>
            <a:endParaRPr lang="en-US"/>
          </a:p>
        </p:txBody>
      </p:sp>
      <p:sp>
        <p:nvSpPr>
          <p:cNvPr id="6" name="Footer Placeholder 5">
            <a:extLst>
              <a:ext uri="{FF2B5EF4-FFF2-40B4-BE49-F238E27FC236}">
                <a16:creationId xmlns:a16="http://schemas.microsoft.com/office/drawing/2014/main" id="{38678B97-7A1F-65B2-EC24-45A2295174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741E35-0381-F919-C0BE-CE01BD4E110A}"/>
              </a:ext>
            </a:extLst>
          </p:cNvPr>
          <p:cNvSpPr>
            <a:spLocks noGrp="1"/>
          </p:cNvSpPr>
          <p:nvPr>
            <p:ph type="sldNum" sz="quarter" idx="12"/>
          </p:nvPr>
        </p:nvSpPr>
        <p:spPr/>
        <p:txBody>
          <a:bodyPr/>
          <a:lstStyle/>
          <a:p>
            <a:fld id="{D24C07B1-44C0-4B00-A9D7-8480165B698C}" type="slidenum">
              <a:rPr lang="en-US" smtClean="0"/>
              <a:t>‹#›</a:t>
            </a:fld>
            <a:endParaRPr lang="en-US"/>
          </a:p>
        </p:txBody>
      </p:sp>
    </p:spTree>
    <p:extLst>
      <p:ext uri="{BB962C8B-B14F-4D97-AF65-F5344CB8AC3E}">
        <p14:creationId xmlns:p14="http://schemas.microsoft.com/office/powerpoint/2010/main" val="626027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60AF24-F83F-C3C5-EB50-CC91EA08AD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689E9C-F866-41DC-66D4-96B0D67D4E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DEC7F3-44AD-2755-1D7D-8D0D072A63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EBD9AAF-CE10-41C1-B94F-3F399391FC6B}" type="datetimeFigureOut">
              <a:rPr lang="en-US" smtClean="0"/>
              <a:t>10/6/2025</a:t>
            </a:fld>
            <a:endParaRPr lang="en-US"/>
          </a:p>
        </p:txBody>
      </p:sp>
      <p:sp>
        <p:nvSpPr>
          <p:cNvPr id="5" name="Footer Placeholder 4">
            <a:extLst>
              <a:ext uri="{FF2B5EF4-FFF2-40B4-BE49-F238E27FC236}">
                <a16:creationId xmlns:a16="http://schemas.microsoft.com/office/drawing/2014/main" id="{EE5EF338-57E3-9DD6-0F7D-5542BE9F4A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BB4F01E-0662-2980-9B2B-986063303E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24C07B1-44C0-4B00-A9D7-8480165B698C}" type="slidenum">
              <a:rPr lang="en-US" smtClean="0"/>
              <a:t>‹#›</a:t>
            </a:fld>
            <a:endParaRPr lang="en-US"/>
          </a:p>
        </p:txBody>
      </p:sp>
    </p:spTree>
    <p:extLst>
      <p:ext uri="{BB962C8B-B14F-4D97-AF65-F5344CB8AC3E}">
        <p14:creationId xmlns:p14="http://schemas.microsoft.com/office/powerpoint/2010/main" val="4227432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3577B-9FFB-A5A0-1128-CDB9B67C877E}"/>
              </a:ext>
            </a:extLst>
          </p:cNvPr>
          <p:cNvSpPr>
            <a:spLocks noGrp="1"/>
          </p:cNvSpPr>
          <p:nvPr>
            <p:ph type="ctrTitle"/>
          </p:nvPr>
        </p:nvSpPr>
        <p:spPr/>
        <p:txBody>
          <a:bodyPr/>
          <a:lstStyle/>
          <a:p>
            <a:r>
              <a:rPr lang="en-US" dirty="0"/>
              <a:t>06 October 2025</a:t>
            </a:r>
          </a:p>
        </p:txBody>
      </p:sp>
      <p:sp>
        <p:nvSpPr>
          <p:cNvPr id="3" name="Subtitle 2">
            <a:extLst>
              <a:ext uri="{FF2B5EF4-FFF2-40B4-BE49-F238E27FC236}">
                <a16:creationId xmlns:a16="http://schemas.microsoft.com/office/drawing/2014/main" id="{8290CF6D-19A5-1403-3C98-0B92DC54AF3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81329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E4FFA-3144-54F0-E12D-476FCB6972ED}"/>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E6E4620D-6330-FD31-9D1A-B73579BD7B13}"/>
              </a:ext>
            </a:extLst>
          </p:cNvPr>
          <p:cNvPicPr>
            <a:picLocks noChangeAspect="1"/>
          </p:cNvPicPr>
          <p:nvPr/>
        </p:nvPicPr>
        <p:blipFill>
          <a:blip r:embed="rId2"/>
          <a:stretch>
            <a:fillRect/>
          </a:stretch>
        </p:blipFill>
        <p:spPr>
          <a:xfrm>
            <a:off x="664464" y="1431928"/>
            <a:ext cx="10966704" cy="2734495"/>
          </a:xfrm>
          <a:prstGeom prst="rect">
            <a:avLst/>
          </a:prstGeom>
        </p:spPr>
      </p:pic>
      <p:sp>
        <p:nvSpPr>
          <p:cNvPr id="2" name="Title 1">
            <a:extLst>
              <a:ext uri="{FF2B5EF4-FFF2-40B4-BE49-F238E27FC236}">
                <a16:creationId xmlns:a16="http://schemas.microsoft.com/office/drawing/2014/main" id="{453D2DAB-76E7-46BF-9326-6B4E671C62C5}"/>
              </a:ext>
            </a:extLst>
          </p:cNvPr>
          <p:cNvSpPr>
            <a:spLocks noGrp="1"/>
          </p:cNvSpPr>
          <p:nvPr>
            <p:ph type="title"/>
          </p:nvPr>
        </p:nvSpPr>
        <p:spPr>
          <a:xfrm>
            <a:off x="838200" y="18255"/>
            <a:ext cx="10515600" cy="966933"/>
          </a:xfrm>
        </p:spPr>
        <p:txBody>
          <a:bodyPr/>
          <a:lstStyle/>
          <a:p>
            <a:r>
              <a:rPr lang="en-US" dirty="0"/>
              <a:t>Current Status of Fitting in all Directions</a:t>
            </a:r>
          </a:p>
        </p:txBody>
      </p:sp>
      <p:sp>
        <p:nvSpPr>
          <p:cNvPr id="3" name="Content Placeholder 2">
            <a:extLst>
              <a:ext uri="{FF2B5EF4-FFF2-40B4-BE49-F238E27FC236}">
                <a16:creationId xmlns:a16="http://schemas.microsoft.com/office/drawing/2014/main" id="{09C4BF97-E71C-9236-7C56-AAE9CBB8BDFD}"/>
              </a:ext>
            </a:extLst>
          </p:cNvPr>
          <p:cNvSpPr>
            <a:spLocks noGrp="1"/>
          </p:cNvSpPr>
          <p:nvPr>
            <p:ph idx="1"/>
          </p:nvPr>
        </p:nvSpPr>
        <p:spPr>
          <a:xfrm>
            <a:off x="838200" y="847217"/>
            <a:ext cx="10515600" cy="4351338"/>
          </a:xfrm>
        </p:spPr>
        <p:txBody>
          <a:bodyPr/>
          <a:lstStyle/>
          <a:p>
            <a:r>
              <a:rPr lang="en-US" dirty="0"/>
              <a:t>Event 2226 – bb (exit function value:115,350,185.31750676) </a:t>
            </a:r>
          </a:p>
        </p:txBody>
      </p:sp>
      <p:pic>
        <p:nvPicPr>
          <p:cNvPr id="10" name="Picture 9">
            <a:extLst>
              <a:ext uri="{FF2B5EF4-FFF2-40B4-BE49-F238E27FC236}">
                <a16:creationId xmlns:a16="http://schemas.microsoft.com/office/drawing/2014/main" id="{A02A1084-68AF-5540-CA9F-1880E3138958}"/>
              </a:ext>
            </a:extLst>
          </p:cNvPr>
          <p:cNvPicPr>
            <a:picLocks noChangeAspect="1"/>
          </p:cNvPicPr>
          <p:nvPr/>
        </p:nvPicPr>
        <p:blipFill>
          <a:blip r:embed="rId3"/>
          <a:stretch>
            <a:fillRect/>
          </a:stretch>
        </p:blipFill>
        <p:spPr>
          <a:xfrm>
            <a:off x="664464" y="4166423"/>
            <a:ext cx="10966704" cy="2723006"/>
          </a:xfrm>
          <a:prstGeom prst="rect">
            <a:avLst/>
          </a:prstGeom>
        </p:spPr>
      </p:pic>
    </p:spTree>
    <p:extLst>
      <p:ext uri="{BB962C8B-B14F-4D97-AF65-F5344CB8AC3E}">
        <p14:creationId xmlns:p14="http://schemas.microsoft.com/office/powerpoint/2010/main" val="3807431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19C01-F240-DBE8-8FA0-D79D5B577C78}"/>
              </a:ext>
            </a:extLst>
          </p:cNvPr>
          <p:cNvSpPr>
            <a:spLocks noGrp="1"/>
          </p:cNvSpPr>
          <p:nvPr>
            <p:ph type="title"/>
          </p:nvPr>
        </p:nvSpPr>
        <p:spPr/>
        <p:txBody>
          <a:bodyPr/>
          <a:lstStyle/>
          <a:p>
            <a:r>
              <a:rPr lang="en-US" dirty="0"/>
              <a:t>The two other fits</a:t>
            </a:r>
          </a:p>
        </p:txBody>
      </p:sp>
      <p:sp>
        <p:nvSpPr>
          <p:cNvPr id="3" name="Content Placeholder 2">
            <a:extLst>
              <a:ext uri="{FF2B5EF4-FFF2-40B4-BE49-F238E27FC236}">
                <a16:creationId xmlns:a16="http://schemas.microsoft.com/office/drawing/2014/main" id="{286874F2-D224-7C2D-E87E-BB957407B485}"/>
              </a:ext>
            </a:extLst>
          </p:cNvPr>
          <p:cNvSpPr>
            <a:spLocks noGrp="1"/>
          </p:cNvSpPr>
          <p:nvPr>
            <p:ph idx="1"/>
          </p:nvPr>
        </p:nvSpPr>
        <p:spPr/>
        <p:txBody>
          <a:bodyPr/>
          <a:lstStyle/>
          <a:p>
            <a:pPr marL="0" indent="0">
              <a:buNone/>
            </a:pPr>
            <a:r>
              <a:rPr lang="en-US" dirty="0"/>
              <a:t>fb function: 156,993,072.64232105</a:t>
            </a:r>
          </a:p>
          <a:p>
            <a:pPr marL="0" indent="0">
              <a:buNone/>
            </a:pPr>
            <a:r>
              <a:rPr lang="en-US" dirty="0"/>
              <a:t>bf function: 194,720,855.54841608</a:t>
            </a:r>
          </a:p>
          <a:p>
            <a:pPr marL="0" indent="0">
              <a:buNone/>
            </a:pPr>
            <a:r>
              <a:rPr lang="en-US" dirty="0"/>
              <a:t>All four fits exited successfully with the message: CONVERGENCE: REL_REDUCTION_OF_F_&lt;=_FACTR*EPSMCH</a:t>
            </a:r>
          </a:p>
        </p:txBody>
      </p:sp>
      <p:pic>
        <p:nvPicPr>
          <p:cNvPr id="5" name="Picture 4">
            <a:extLst>
              <a:ext uri="{FF2B5EF4-FFF2-40B4-BE49-F238E27FC236}">
                <a16:creationId xmlns:a16="http://schemas.microsoft.com/office/drawing/2014/main" id="{9A926649-2CE8-2A82-81D5-741F02526CAA}"/>
              </a:ext>
            </a:extLst>
          </p:cNvPr>
          <p:cNvPicPr>
            <a:picLocks noChangeAspect="1"/>
          </p:cNvPicPr>
          <p:nvPr/>
        </p:nvPicPr>
        <p:blipFill>
          <a:blip r:embed="rId2"/>
          <a:stretch>
            <a:fillRect/>
          </a:stretch>
        </p:blipFill>
        <p:spPr>
          <a:xfrm>
            <a:off x="-3048" y="4434684"/>
            <a:ext cx="6099048" cy="2423316"/>
          </a:xfrm>
          <a:prstGeom prst="rect">
            <a:avLst/>
          </a:prstGeom>
        </p:spPr>
      </p:pic>
      <p:pic>
        <p:nvPicPr>
          <p:cNvPr id="7" name="Picture 6">
            <a:extLst>
              <a:ext uri="{FF2B5EF4-FFF2-40B4-BE49-F238E27FC236}">
                <a16:creationId xmlns:a16="http://schemas.microsoft.com/office/drawing/2014/main" id="{A6822DCE-C49B-403E-61AF-3BB61425C932}"/>
              </a:ext>
            </a:extLst>
          </p:cNvPr>
          <p:cNvPicPr>
            <a:picLocks noChangeAspect="1"/>
          </p:cNvPicPr>
          <p:nvPr/>
        </p:nvPicPr>
        <p:blipFill>
          <a:blip r:embed="rId3"/>
          <a:stretch>
            <a:fillRect/>
          </a:stretch>
        </p:blipFill>
        <p:spPr>
          <a:xfrm>
            <a:off x="6096000" y="4410757"/>
            <a:ext cx="6099048" cy="2447243"/>
          </a:xfrm>
          <a:prstGeom prst="rect">
            <a:avLst/>
          </a:prstGeom>
        </p:spPr>
      </p:pic>
    </p:spTree>
    <p:extLst>
      <p:ext uri="{BB962C8B-B14F-4D97-AF65-F5344CB8AC3E}">
        <p14:creationId xmlns:p14="http://schemas.microsoft.com/office/powerpoint/2010/main" val="1897317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B6273-DEBB-B36E-B39C-E32DCC1DACF6}"/>
              </a:ext>
            </a:extLst>
          </p:cNvPr>
          <p:cNvSpPr>
            <a:spLocks noGrp="1"/>
          </p:cNvSpPr>
          <p:nvPr>
            <p:ph type="title"/>
          </p:nvPr>
        </p:nvSpPr>
        <p:spPr/>
        <p:txBody>
          <a:bodyPr/>
          <a:lstStyle/>
          <a:p>
            <a:r>
              <a:rPr lang="en-US" dirty="0"/>
              <a:t>Mean counts of the 8.7 Po-212 peak,           runs 6-555</a:t>
            </a:r>
          </a:p>
        </p:txBody>
      </p:sp>
      <p:sp>
        <p:nvSpPr>
          <p:cNvPr id="3" name="Content Placeholder 2">
            <a:extLst>
              <a:ext uri="{FF2B5EF4-FFF2-40B4-BE49-F238E27FC236}">
                <a16:creationId xmlns:a16="http://schemas.microsoft.com/office/drawing/2014/main" id="{B8C1BAEC-1EEE-9D8C-887E-AB7E45A1A66A}"/>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0A32508D-E4C5-DD69-2219-804FF247CCE1}"/>
              </a:ext>
            </a:extLst>
          </p:cNvPr>
          <p:cNvPicPr>
            <a:picLocks noChangeAspect="1"/>
          </p:cNvPicPr>
          <p:nvPr/>
        </p:nvPicPr>
        <p:blipFill>
          <a:blip r:embed="rId2"/>
          <a:stretch>
            <a:fillRect/>
          </a:stretch>
        </p:blipFill>
        <p:spPr>
          <a:xfrm>
            <a:off x="3071390" y="2332994"/>
            <a:ext cx="6049219" cy="4525006"/>
          </a:xfrm>
          <a:prstGeom prst="rect">
            <a:avLst/>
          </a:prstGeom>
        </p:spPr>
      </p:pic>
    </p:spTree>
    <p:extLst>
      <p:ext uri="{BB962C8B-B14F-4D97-AF65-F5344CB8AC3E}">
        <p14:creationId xmlns:p14="http://schemas.microsoft.com/office/powerpoint/2010/main" val="3812480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0B82C1-3866-B5E1-2F36-53A8B2991C71}"/>
              </a:ext>
            </a:extLst>
          </p:cNvPr>
          <p:cNvSpPr>
            <a:spLocks noGrp="1"/>
          </p:cNvSpPr>
          <p:nvPr>
            <p:ph idx="1"/>
          </p:nvPr>
        </p:nvSpPr>
        <p:spPr/>
        <p:txBody>
          <a:bodyPr/>
          <a:lstStyle/>
          <a:p>
            <a:endParaRPr lang="en-US"/>
          </a:p>
        </p:txBody>
      </p:sp>
      <p:sp>
        <p:nvSpPr>
          <p:cNvPr id="4" name="Title 1">
            <a:extLst>
              <a:ext uri="{FF2B5EF4-FFF2-40B4-BE49-F238E27FC236}">
                <a16:creationId xmlns:a16="http://schemas.microsoft.com/office/drawing/2014/main" id="{AD389C16-CE22-8EC8-238A-8D388450773D}"/>
              </a:ext>
            </a:extLst>
          </p:cNvPr>
          <p:cNvSpPr>
            <a:spLocks noGrp="1"/>
          </p:cNvSpPr>
          <p:nvPr>
            <p:ph type="title"/>
          </p:nvPr>
        </p:nvSpPr>
        <p:spPr>
          <a:xfrm>
            <a:off x="838200" y="365125"/>
            <a:ext cx="10515600" cy="1325563"/>
          </a:xfrm>
        </p:spPr>
        <p:txBody>
          <a:bodyPr/>
          <a:lstStyle/>
          <a:p>
            <a:r>
              <a:rPr lang="en-US" dirty="0"/>
              <a:t>Mean of the range of the 8.7 Po-212 peak, runs 6-555</a:t>
            </a:r>
          </a:p>
        </p:txBody>
      </p:sp>
      <p:pic>
        <p:nvPicPr>
          <p:cNvPr id="6" name="Picture 5">
            <a:extLst>
              <a:ext uri="{FF2B5EF4-FFF2-40B4-BE49-F238E27FC236}">
                <a16:creationId xmlns:a16="http://schemas.microsoft.com/office/drawing/2014/main" id="{83576D43-CBB4-3F1B-8F6E-529FFB099622}"/>
              </a:ext>
            </a:extLst>
          </p:cNvPr>
          <p:cNvPicPr>
            <a:picLocks noChangeAspect="1"/>
          </p:cNvPicPr>
          <p:nvPr/>
        </p:nvPicPr>
        <p:blipFill>
          <a:blip r:embed="rId2"/>
          <a:stretch>
            <a:fillRect/>
          </a:stretch>
        </p:blipFill>
        <p:spPr>
          <a:xfrm>
            <a:off x="3080916" y="2352046"/>
            <a:ext cx="6030167" cy="4505954"/>
          </a:xfrm>
          <a:prstGeom prst="rect">
            <a:avLst/>
          </a:prstGeom>
        </p:spPr>
      </p:pic>
    </p:spTree>
    <p:extLst>
      <p:ext uri="{BB962C8B-B14F-4D97-AF65-F5344CB8AC3E}">
        <p14:creationId xmlns:p14="http://schemas.microsoft.com/office/powerpoint/2010/main" val="174725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graph of red and green lines&#10;&#10;AI-generated content may be incorrect.">
            <a:extLst>
              <a:ext uri="{FF2B5EF4-FFF2-40B4-BE49-F238E27FC236}">
                <a16:creationId xmlns:a16="http://schemas.microsoft.com/office/drawing/2014/main" id="{D99FA2F8-1701-8F7B-3887-41BF782E3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7696" y="719328"/>
            <a:ext cx="9531096" cy="6138672"/>
          </a:xfrm>
          <a:prstGeom prst="rect">
            <a:avLst/>
          </a:prstGeom>
        </p:spPr>
      </p:pic>
      <p:sp>
        <p:nvSpPr>
          <p:cNvPr id="2" name="Title 1">
            <a:extLst>
              <a:ext uri="{FF2B5EF4-FFF2-40B4-BE49-F238E27FC236}">
                <a16:creationId xmlns:a16="http://schemas.microsoft.com/office/drawing/2014/main" id="{7201E040-2788-3A06-38A6-30123358F06D}"/>
              </a:ext>
            </a:extLst>
          </p:cNvPr>
          <p:cNvSpPr>
            <a:spLocks noGrp="1"/>
          </p:cNvSpPr>
          <p:nvPr>
            <p:ph type="title"/>
          </p:nvPr>
        </p:nvSpPr>
        <p:spPr>
          <a:xfrm>
            <a:off x="838200" y="56546"/>
            <a:ext cx="10515600" cy="1325563"/>
          </a:xfrm>
        </p:spPr>
        <p:txBody>
          <a:bodyPr/>
          <a:lstStyle/>
          <a:p>
            <a:r>
              <a:rPr lang="en-US" dirty="0"/>
              <a:t>ADC Gain by Run </a:t>
            </a:r>
            <a:br>
              <a:rPr lang="en-US" dirty="0"/>
            </a:br>
            <a:r>
              <a:rPr lang="en-US" dirty="0"/>
              <a:t>(dashed grey lines are bottle changes)</a:t>
            </a:r>
          </a:p>
        </p:txBody>
      </p:sp>
    </p:spTree>
    <p:extLst>
      <p:ext uri="{BB962C8B-B14F-4D97-AF65-F5344CB8AC3E}">
        <p14:creationId xmlns:p14="http://schemas.microsoft.com/office/powerpoint/2010/main" val="1297542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050BA-614E-9702-E280-B3FF75DAA48F}"/>
              </a:ext>
            </a:extLst>
          </p:cNvPr>
          <p:cNvSpPr>
            <a:spLocks noGrp="1"/>
          </p:cNvSpPr>
          <p:nvPr>
            <p:ph type="title"/>
          </p:nvPr>
        </p:nvSpPr>
        <p:spPr/>
        <p:txBody>
          <a:bodyPr/>
          <a:lstStyle/>
          <a:p>
            <a:r>
              <a:rPr lang="en-US" dirty="0"/>
              <a:t>Gating on </a:t>
            </a:r>
            <a:r>
              <a:rPr lang="en-US" dirty="0" err="1"/>
              <a:t>mesh_t</a:t>
            </a:r>
            <a:r>
              <a:rPr lang="en-US" dirty="0"/>
              <a:t> – </a:t>
            </a:r>
            <a:r>
              <a:rPr lang="en-US" dirty="0" err="1"/>
              <a:t>germanium_t</a:t>
            </a:r>
            <a:r>
              <a:rPr lang="en-US" dirty="0"/>
              <a:t> &gt; 4930 ns</a:t>
            </a:r>
          </a:p>
        </p:txBody>
      </p:sp>
      <p:sp>
        <p:nvSpPr>
          <p:cNvPr id="3" name="Content Placeholder 2">
            <a:extLst>
              <a:ext uri="{FF2B5EF4-FFF2-40B4-BE49-F238E27FC236}">
                <a16:creationId xmlns:a16="http://schemas.microsoft.com/office/drawing/2014/main" id="{F4F34757-ACF5-F6BD-0589-E512FD75FB73}"/>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E2F37C29-91B7-4C11-4713-57843C883399}"/>
              </a:ext>
            </a:extLst>
          </p:cNvPr>
          <p:cNvPicPr>
            <a:picLocks noChangeAspect="1"/>
          </p:cNvPicPr>
          <p:nvPr/>
        </p:nvPicPr>
        <p:blipFill>
          <a:blip r:embed="rId2"/>
          <a:stretch>
            <a:fillRect/>
          </a:stretch>
        </p:blipFill>
        <p:spPr>
          <a:xfrm>
            <a:off x="798778" y="1624909"/>
            <a:ext cx="10594443" cy="5233091"/>
          </a:xfrm>
          <a:prstGeom prst="rect">
            <a:avLst/>
          </a:prstGeom>
        </p:spPr>
      </p:pic>
    </p:spTree>
    <p:extLst>
      <p:ext uri="{BB962C8B-B14F-4D97-AF65-F5344CB8AC3E}">
        <p14:creationId xmlns:p14="http://schemas.microsoft.com/office/powerpoint/2010/main" val="239643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7B73B-AF81-4EBC-DEE9-3768B9250D7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EEED45F-4B8B-5B39-84EC-6D69C243B56D}"/>
              </a:ext>
            </a:extLst>
          </p:cNvPr>
          <p:cNvPicPr>
            <a:picLocks noChangeAspect="1"/>
          </p:cNvPicPr>
          <p:nvPr/>
        </p:nvPicPr>
        <p:blipFill>
          <a:blip r:embed="rId2"/>
          <a:stretch>
            <a:fillRect/>
          </a:stretch>
        </p:blipFill>
        <p:spPr>
          <a:xfrm>
            <a:off x="525779" y="1345067"/>
            <a:ext cx="11140440" cy="5512933"/>
          </a:xfrm>
          <a:prstGeom prst="rect">
            <a:avLst/>
          </a:prstGeom>
        </p:spPr>
      </p:pic>
      <p:sp>
        <p:nvSpPr>
          <p:cNvPr id="2" name="Title 1">
            <a:extLst>
              <a:ext uri="{FF2B5EF4-FFF2-40B4-BE49-F238E27FC236}">
                <a16:creationId xmlns:a16="http://schemas.microsoft.com/office/drawing/2014/main" id="{A6B120D1-D201-9EB1-49BE-72D430656BC9}"/>
              </a:ext>
            </a:extLst>
          </p:cNvPr>
          <p:cNvSpPr>
            <a:spLocks noGrp="1"/>
          </p:cNvSpPr>
          <p:nvPr>
            <p:ph type="title"/>
          </p:nvPr>
        </p:nvSpPr>
        <p:spPr>
          <a:xfrm>
            <a:off x="838199" y="19504"/>
            <a:ext cx="10515600" cy="1325563"/>
          </a:xfrm>
        </p:spPr>
        <p:txBody>
          <a:bodyPr/>
          <a:lstStyle/>
          <a:p>
            <a:r>
              <a:rPr lang="en-US" dirty="0"/>
              <a:t>Gating on </a:t>
            </a:r>
            <a:r>
              <a:rPr lang="en-US" dirty="0" err="1"/>
              <a:t>mesh_t</a:t>
            </a:r>
            <a:r>
              <a:rPr lang="en-US" dirty="0"/>
              <a:t> – </a:t>
            </a:r>
            <a:r>
              <a:rPr lang="en-US" dirty="0" err="1"/>
              <a:t>germanium_t</a:t>
            </a:r>
            <a:r>
              <a:rPr lang="en-US" dirty="0"/>
              <a:t> &gt; 4930 ns and looking at energy hists</a:t>
            </a:r>
          </a:p>
        </p:txBody>
      </p:sp>
    </p:spTree>
    <p:extLst>
      <p:ext uri="{BB962C8B-B14F-4D97-AF65-F5344CB8AC3E}">
        <p14:creationId xmlns:p14="http://schemas.microsoft.com/office/powerpoint/2010/main" val="3286407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F7B29-AFE2-E6A6-EECF-0405E370596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4D16E6C-9EB0-3B84-AD9C-DCE4BCC9278B}"/>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D62CBEAE-E1D1-F144-4036-47DAD812D8DD}"/>
              </a:ext>
            </a:extLst>
          </p:cNvPr>
          <p:cNvPicPr>
            <a:picLocks noChangeAspect="1"/>
          </p:cNvPicPr>
          <p:nvPr/>
        </p:nvPicPr>
        <p:blipFill>
          <a:blip r:embed="rId2"/>
          <a:stretch>
            <a:fillRect/>
          </a:stretch>
        </p:blipFill>
        <p:spPr>
          <a:xfrm>
            <a:off x="0" y="681037"/>
            <a:ext cx="12192000" cy="6037030"/>
          </a:xfrm>
          <a:prstGeom prst="rect">
            <a:avLst/>
          </a:prstGeom>
        </p:spPr>
      </p:pic>
    </p:spTree>
    <p:extLst>
      <p:ext uri="{BB962C8B-B14F-4D97-AF65-F5344CB8AC3E}">
        <p14:creationId xmlns:p14="http://schemas.microsoft.com/office/powerpoint/2010/main" val="2608290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447CAE-A4B0-8552-9B34-ACB0F5BA735F}"/>
              </a:ext>
            </a:extLst>
          </p:cNvPr>
          <p:cNvSpPr>
            <a:spLocks noGrp="1"/>
          </p:cNvSpPr>
          <p:nvPr>
            <p:ph idx="1"/>
          </p:nvPr>
        </p:nvSpPr>
        <p:spPr>
          <a:xfrm>
            <a:off x="838200" y="0"/>
            <a:ext cx="10515600" cy="4351338"/>
          </a:xfrm>
        </p:spPr>
        <p:txBody>
          <a:bodyPr>
            <a:normAutofit fontScale="62500" lnSpcReduction="20000"/>
          </a:bodyPr>
          <a:lstStyle/>
          <a:p>
            <a:pPr marL="0" indent="0">
              <a:buNone/>
            </a:pPr>
            <a:r>
              <a:rPr lang="en-US" dirty="0"/>
              <a:t>&lt;spdaq55:rootfile &gt;root -l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/temp_test_two_sum_0009_0555_cal_mesh_logic.root </a:t>
            </a:r>
          </a:p>
          <a:p>
            <a:pPr marL="0" indent="0">
              <a:buNone/>
            </a:pPr>
            <a:r>
              <a:rPr lang="en-US" dirty="0"/>
              <a:t>root [0] </a:t>
            </a:r>
          </a:p>
          <a:p>
            <a:pPr marL="0" indent="0">
              <a:buNone/>
            </a:pPr>
            <a:r>
              <a:rPr lang="en-US" dirty="0"/>
              <a:t>Attaching file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/temp_test_two_sum_0009_0555_cal_mesh_logic.root as _file0...</a:t>
            </a:r>
          </a:p>
          <a:p>
            <a:pPr marL="0" indent="0">
              <a:buNone/>
            </a:pPr>
            <a:r>
              <a:rPr lang="en-US" dirty="0"/>
              <a:t>(</a:t>
            </a:r>
            <a:r>
              <a:rPr lang="en-US" dirty="0" err="1"/>
              <a:t>TFile</a:t>
            </a:r>
            <a:r>
              <a:rPr lang="en-US" dirty="0"/>
              <a:t> *) 0x55d4ae27dbe0</a:t>
            </a:r>
          </a:p>
          <a:p>
            <a:pPr marL="0" indent="0">
              <a:buNone/>
            </a:pPr>
            <a:r>
              <a:rPr lang="en-US" dirty="0"/>
              <a:t>root [1] TH1F* hist = new TH1F("hist", "Germanium Energy Gated on Cathode Peak", 2800,0,2800)</a:t>
            </a:r>
          </a:p>
          <a:p>
            <a:pPr marL="0" indent="0">
              <a:buNone/>
            </a:pPr>
            <a:r>
              <a:rPr lang="en-US" dirty="0"/>
              <a:t>(TH1F *) 0x55d4ae2688a0</a:t>
            </a:r>
          </a:p>
          <a:p>
            <a:pPr marL="0" indent="0">
              <a:buNone/>
            </a:pPr>
            <a:r>
              <a:rPr lang="en-US" dirty="0"/>
              <a:t>root [2] tree-&gt;Draw("</a:t>
            </a:r>
            <a:r>
              <a:rPr lang="en-US" dirty="0" err="1"/>
              <a:t>north_e</a:t>
            </a:r>
            <a:r>
              <a:rPr lang="en-US" dirty="0"/>
              <a:t> &gt;&gt; +hist", "</a:t>
            </a:r>
            <a:r>
              <a:rPr lang="en-US" dirty="0" err="1"/>
              <a:t>mesh_t-north_t</a:t>
            </a:r>
            <a:r>
              <a:rPr lang="en-US" dirty="0"/>
              <a:t> &gt; 4930")</a:t>
            </a:r>
          </a:p>
          <a:p>
            <a:pPr marL="0" indent="0">
              <a:buNone/>
            </a:pPr>
            <a:r>
              <a:rPr lang="en-US" dirty="0"/>
              <a:t>Info in &lt;</a:t>
            </a:r>
            <a:r>
              <a:rPr lang="en-US" dirty="0" err="1"/>
              <a:t>TCanvas</a:t>
            </a:r>
            <a:r>
              <a:rPr lang="en-US" dirty="0"/>
              <a:t>::</a:t>
            </a:r>
            <a:r>
              <a:rPr lang="en-US" dirty="0" err="1"/>
              <a:t>MakeDefCanvas</a:t>
            </a:r>
            <a:r>
              <a:rPr lang="en-US" dirty="0"/>
              <a:t>&gt;:  created default </a:t>
            </a:r>
            <a:r>
              <a:rPr lang="en-US" dirty="0" err="1"/>
              <a:t>TCanvas</a:t>
            </a:r>
            <a:r>
              <a:rPr lang="en-US" dirty="0"/>
              <a:t> with name c1</a:t>
            </a:r>
          </a:p>
          <a:p>
            <a:pPr marL="0" indent="0">
              <a:buNone/>
            </a:pPr>
            <a:r>
              <a:rPr lang="en-US" dirty="0"/>
              <a:t>(long long) 247687972</a:t>
            </a:r>
          </a:p>
          <a:p>
            <a:pPr marL="0" indent="0">
              <a:buNone/>
            </a:pPr>
            <a:r>
              <a:rPr lang="en-US" dirty="0"/>
              <a:t>root [3] </a:t>
            </a:r>
          </a:p>
        </p:txBody>
      </p:sp>
      <p:pic>
        <p:nvPicPr>
          <p:cNvPr id="5" name="Picture 4">
            <a:extLst>
              <a:ext uri="{FF2B5EF4-FFF2-40B4-BE49-F238E27FC236}">
                <a16:creationId xmlns:a16="http://schemas.microsoft.com/office/drawing/2014/main" id="{54F94CF2-816A-35A1-5179-FE0CDC84D3AE}"/>
              </a:ext>
            </a:extLst>
          </p:cNvPr>
          <p:cNvPicPr>
            <a:picLocks noChangeAspect="1"/>
          </p:cNvPicPr>
          <p:nvPr/>
        </p:nvPicPr>
        <p:blipFill>
          <a:blip r:embed="rId2"/>
          <a:stretch>
            <a:fillRect/>
          </a:stretch>
        </p:blipFill>
        <p:spPr>
          <a:xfrm>
            <a:off x="2626614" y="3321512"/>
            <a:ext cx="6938772" cy="3536488"/>
          </a:xfrm>
          <a:prstGeom prst="rect">
            <a:avLst/>
          </a:prstGeom>
        </p:spPr>
      </p:pic>
    </p:spTree>
    <p:extLst>
      <p:ext uri="{BB962C8B-B14F-4D97-AF65-F5344CB8AC3E}">
        <p14:creationId xmlns:p14="http://schemas.microsoft.com/office/powerpoint/2010/main" val="603634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F0BBEB-6650-17EF-DE2F-712032CFC95D}"/>
              </a:ext>
            </a:extLst>
          </p:cNvPr>
          <p:cNvPicPr>
            <a:picLocks noChangeAspect="1"/>
          </p:cNvPicPr>
          <p:nvPr/>
        </p:nvPicPr>
        <p:blipFill>
          <a:blip r:embed="rId2"/>
          <a:stretch>
            <a:fillRect/>
          </a:stretch>
        </p:blipFill>
        <p:spPr>
          <a:xfrm>
            <a:off x="4251252" y="0"/>
            <a:ext cx="7940748" cy="3931920"/>
          </a:xfrm>
          <a:prstGeom prst="rect">
            <a:avLst/>
          </a:prstGeom>
        </p:spPr>
      </p:pic>
      <p:sp>
        <p:nvSpPr>
          <p:cNvPr id="2" name="Title 1">
            <a:extLst>
              <a:ext uri="{FF2B5EF4-FFF2-40B4-BE49-F238E27FC236}">
                <a16:creationId xmlns:a16="http://schemas.microsoft.com/office/drawing/2014/main" id="{649FBF07-5229-2758-4466-9BB5AFB7ECEF}"/>
              </a:ext>
            </a:extLst>
          </p:cNvPr>
          <p:cNvSpPr>
            <a:spLocks noGrp="1"/>
          </p:cNvSpPr>
          <p:nvPr>
            <p:ph type="title"/>
          </p:nvPr>
        </p:nvSpPr>
        <p:spPr/>
        <p:txBody>
          <a:bodyPr/>
          <a:lstStyle/>
          <a:p>
            <a:r>
              <a:rPr lang="en-US" dirty="0"/>
              <a:t>Gamma Energies</a:t>
            </a:r>
          </a:p>
        </p:txBody>
      </p:sp>
      <p:sp>
        <p:nvSpPr>
          <p:cNvPr id="3" name="Content Placeholder 2">
            <a:extLst>
              <a:ext uri="{FF2B5EF4-FFF2-40B4-BE49-F238E27FC236}">
                <a16:creationId xmlns:a16="http://schemas.microsoft.com/office/drawing/2014/main" id="{775A00E8-4866-1EFC-8BDD-D211122B9B4C}"/>
              </a:ext>
            </a:extLst>
          </p:cNvPr>
          <p:cNvSpPr>
            <a:spLocks noGrp="1"/>
          </p:cNvSpPr>
          <p:nvPr>
            <p:ph idx="1"/>
          </p:nvPr>
        </p:nvSpPr>
        <p:spPr/>
        <p:txBody>
          <a:bodyPr/>
          <a:lstStyle/>
          <a:p>
            <a:r>
              <a:rPr lang="en-US" dirty="0"/>
              <a:t>238.7 keV</a:t>
            </a:r>
          </a:p>
          <a:p>
            <a:r>
              <a:rPr lang="en-US" dirty="0"/>
              <a:t>288.8 keV</a:t>
            </a:r>
          </a:p>
          <a:p>
            <a:r>
              <a:rPr lang="en-US" dirty="0"/>
              <a:t>295.7 keV</a:t>
            </a:r>
          </a:p>
          <a:p>
            <a:r>
              <a:rPr lang="en-US" dirty="0"/>
              <a:t>351.9 keV</a:t>
            </a:r>
          </a:p>
          <a:p>
            <a:r>
              <a:rPr lang="en-US" dirty="0"/>
              <a:t>453.4 keV</a:t>
            </a:r>
          </a:p>
          <a:p>
            <a:endParaRPr lang="en-US" dirty="0"/>
          </a:p>
        </p:txBody>
      </p:sp>
    </p:spTree>
    <p:extLst>
      <p:ext uri="{BB962C8B-B14F-4D97-AF65-F5344CB8AC3E}">
        <p14:creationId xmlns:p14="http://schemas.microsoft.com/office/powerpoint/2010/main" val="352079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CF184-C837-0987-07EB-274D40C67C38}"/>
              </a:ext>
            </a:extLst>
          </p:cNvPr>
          <p:cNvSpPr>
            <a:spLocks noGrp="1"/>
          </p:cNvSpPr>
          <p:nvPr>
            <p:ph type="title"/>
          </p:nvPr>
        </p:nvSpPr>
        <p:spPr/>
        <p:txBody>
          <a:bodyPr/>
          <a:lstStyle/>
          <a:p>
            <a:r>
              <a:rPr lang="en-US" dirty="0"/>
              <a:t>Fitting Simulated Alpha Energy Histogram (first with summed pad charge)</a:t>
            </a:r>
          </a:p>
        </p:txBody>
      </p:sp>
      <p:sp>
        <p:nvSpPr>
          <p:cNvPr id="3" name="Content Placeholder 2">
            <a:extLst>
              <a:ext uri="{FF2B5EF4-FFF2-40B4-BE49-F238E27FC236}">
                <a16:creationId xmlns:a16="http://schemas.microsoft.com/office/drawing/2014/main" id="{D793B087-50E0-7794-860B-8E2068BB3E74}"/>
              </a:ext>
            </a:extLst>
          </p:cNvPr>
          <p:cNvSpPr>
            <a:spLocks noGrp="1"/>
          </p:cNvSpPr>
          <p:nvPr>
            <p:ph idx="1"/>
          </p:nvPr>
        </p:nvSpPr>
        <p:spPr/>
        <p:txBody>
          <a:bodyPr>
            <a:normAutofit fontScale="25000" lnSpcReduction="20000"/>
          </a:bodyPr>
          <a:lstStyle/>
          <a:p>
            <a:pPr marL="0" indent="0">
              <a:buNone/>
            </a:pPr>
            <a:r>
              <a:rPr lang="en-US" dirty="0"/>
              <a:t>Parameters go: height, mean, sigma for all 5 gaussians</a:t>
            </a:r>
          </a:p>
          <a:p>
            <a:pPr marL="0" indent="0">
              <a:buNone/>
            </a:pPr>
            <a:r>
              <a:rPr lang="en-US" dirty="0"/>
              <a:t>Info in &lt;</a:t>
            </a:r>
            <a:r>
              <a:rPr lang="en-US" dirty="0" err="1"/>
              <a:t>TCanvas</a:t>
            </a:r>
            <a:r>
              <a:rPr lang="en-US" dirty="0"/>
              <a:t>::</a:t>
            </a:r>
            <a:r>
              <a:rPr lang="en-US" dirty="0" err="1"/>
              <a:t>MakeDefCanvas</a:t>
            </a:r>
            <a:r>
              <a:rPr lang="en-US" dirty="0"/>
              <a:t>&gt;:  created default </a:t>
            </a:r>
            <a:r>
              <a:rPr lang="en-US" dirty="0" err="1"/>
              <a:t>TCanvas</a:t>
            </a:r>
            <a:r>
              <a:rPr lang="en-US" dirty="0"/>
              <a:t> with name c1</a:t>
            </a:r>
          </a:p>
          <a:p>
            <a:pPr marL="0" indent="0">
              <a:buNone/>
            </a:pPr>
            <a:r>
              <a:rPr lang="en-US" dirty="0"/>
              <a:t> FCN=6113.2 FROM MIGRAD    STATUS=CONVERGED     673 CALLS         674 TOTAL</a:t>
            </a:r>
          </a:p>
          <a:p>
            <a:pPr marL="0" indent="0">
              <a:buNone/>
            </a:pPr>
            <a:r>
              <a:rPr lang="en-US" dirty="0"/>
              <a:t>                     EDM=1.77388e-07    STRATEGY= 1      ERROR MATRIX ACCURATE </a:t>
            </a:r>
          </a:p>
          <a:p>
            <a:pPr marL="0" indent="0">
              <a:buNone/>
            </a:pPr>
            <a:r>
              <a:rPr lang="en-US" dirty="0"/>
              <a:t>  EXT PARAMETER                                   STEP         FIRST   </a:t>
            </a:r>
          </a:p>
          <a:p>
            <a:pPr marL="0" indent="0">
              <a:buNone/>
            </a:pPr>
            <a:r>
              <a:rPr lang="en-US" dirty="0"/>
              <a:t>  NO.   NAME      VALUE            ERROR          SIZE      DERIVATIVE </a:t>
            </a:r>
          </a:p>
          <a:p>
            <a:pPr marL="0" indent="0">
              <a:buNone/>
            </a:pPr>
            <a:r>
              <a:rPr lang="en-US" dirty="0"/>
              <a:t>   1  p0           1.02120e+03   2.68751e+01   7.58420e-01  -1.27621e-06</a:t>
            </a:r>
          </a:p>
          <a:p>
            <a:pPr marL="0" indent="0">
              <a:buNone/>
            </a:pPr>
            <a:r>
              <a:rPr lang="en-US" dirty="0"/>
              <a:t>   2  p1           6.57582e+05   2.32818e+01   8.25471e-01   5.66938e-06</a:t>
            </a:r>
          </a:p>
          <a:p>
            <a:pPr marL="0" indent="0">
              <a:buNone/>
            </a:pPr>
            <a:r>
              <a:rPr lang="en-US" dirty="0"/>
              <a:t>   3  p2           1.05893e+03   2.24045e+01   5.71718e-01   1.18503e-05</a:t>
            </a:r>
          </a:p>
          <a:p>
            <a:pPr marL="0" indent="0">
              <a:buNone/>
            </a:pPr>
            <a:r>
              <a:rPr lang="en-US" dirty="0"/>
              <a:t>   4  p3           3.98063e+02   1.76619e+01   4.59347e-01   8.80221e-06</a:t>
            </a:r>
          </a:p>
          <a:p>
            <a:pPr marL="0" indent="0">
              <a:buNone/>
            </a:pPr>
            <a:r>
              <a:rPr lang="en-US" dirty="0"/>
              <a:t>   5  p4           6.61935e+05   4.26517e+01   1.47687e+00  -2.09106e-06</a:t>
            </a:r>
          </a:p>
          <a:p>
            <a:pPr marL="0" indent="0">
              <a:buNone/>
            </a:pPr>
            <a:r>
              <a:rPr lang="en-US" dirty="0"/>
              <a:t>   6  p5           1.16509e+03   4.97989e+01   1.16185e+00  -2.39282e-06</a:t>
            </a:r>
          </a:p>
          <a:p>
            <a:pPr marL="0" indent="0">
              <a:buNone/>
            </a:pPr>
            <a:r>
              <a:rPr lang="en-US" dirty="0"/>
              <a:t>   7  p6           3.89854e+03   5.02064e+01   1.48059e+00   2.71406e-06</a:t>
            </a:r>
          </a:p>
          <a:p>
            <a:pPr marL="0" indent="0">
              <a:buNone/>
            </a:pPr>
            <a:r>
              <a:rPr lang="en-US" dirty="0"/>
              <a:t>   8  p7           6.83369e+05   1.04000e+01   3.92774e-01   6.43081e-06</a:t>
            </a:r>
          </a:p>
          <a:p>
            <a:pPr marL="0" indent="0">
              <a:buNone/>
            </a:pPr>
            <a:r>
              <a:rPr lang="en-US" dirty="0"/>
              <a:t>   9  p8           1.03421e+03   8.45148e+00   2.47610e-01   3.29082e-05</a:t>
            </a:r>
          </a:p>
          <a:p>
            <a:pPr marL="0" indent="0">
              <a:buNone/>
            </a:pPr>
            <a:r>
              <a:rPr lang="en-US" dirty="0"/>
              <a:t>  10  p9           3.51243e+03   4.64270e+01   1.38301e+00  -3.44665e-06</a:t>
            </a:r>
          </a:p>
          <a:p>
            <a:pPr marL="0" indent="0">
              <a:buNone/>
            </a:pPr>
            <a:r>
              <a:rPr lang="en-US" dirty="0"/>
              <a:t>  11  p10          7.36573e+05   1.12849e+01   4.20491e-01  -2.63204e-06</a:t>
            </a:r>
          </a:p>
          <a:p>
            <a:pPr marL="0" indent="0">
              <a:buNone/>
            </a:pPr>
            <a:r>
              <a:rPr lang="en-US" dirty="0"/>
              <a:t>  12  p11          1.06789e+03   8.82089e+00   2.58855e-01  -3.03174e-05</a:t>
            </a:r>
          </a:p>
          <a:p>
            <a:pPr marL="0" indent="0">
              <a:buNone/>
            </a:pPr>
            <a:r>
              <a:rPr lang="en-US" dirty="0"/>
              <a:t>  13  p12          1.52929e+03   2.84888e+01   8.57360e-01  -3.81429e-06</a:t>
            </a:r>
          </a:p>
          <a:p>
            <a:pPr marL="0" indent="0">
              <a:buNone/>
            </a:pPr>
            <a:r>
              <a:rPr lang="en-US" dirty="0"/>
              <a:t>  14  p13          9.54374e+05   1.85232e+01   6.78596e-01  -2.65145e-06</a:t>
            </a:r>
          </a:p>
          <a:p>
            <a:pPr marL="0" indent="0">
              <a:buNone/>
            </a:pPr>
            <a:r>
              <a:rPr lang="en-US" dirty="0"/>
              <a:t>  15  p14          1.20996e+03   1.38623e+01   4.06432e-01   1.02404e-05</a:t>
            </a:r>
          </a:p>
        </p:txBody>
      </p:sp>
    </p:spTree>
    <p:extLst>
      <p:ext uri="{BB962C8B-B14F-4D97-AF65-F5344CB8AC3E}">
        <p14:creationId xmlns:p14="http://schemas.microsoft.com/office/powerpoint/2010/main" val="34682108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9F20F-D50E-7560-E105-082DA222E90C}"/>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707BD77-63C5-8898-29E9-A9774BBE6EEB}"/>
              </a:ext>
            </a:extLst>
          </p:cNvPr>
          <p:cNvPicPr>
            <a:picLocks noChangeAspect="1"/>
          </p:cNvPicPr>
          <p:nvPr/>
        </p:nvPicPr>
        <p:blipFill>
          <a:blip r:embed="rId2"/>
          <a:stretch>
            <a:fillRect/>
          </a:stretch>
        </p:blipFill>
        <p:spPr>
          <a:xfrm>
            <a:off x="4265900" y="0"/>
            <a:ext cx="7926099" cy="3931920"/>
          </a:xfrm>
          <a:prstGeom prst="rect">
            <a:avLst/>
          </a:prstGeom>
        </p:spPr>
      </p:pic>
      <p:sp>
        <p:nvSpPr>
          <p:cNvPr id="2" name="Title 1">
            <a:extLst>
              <a:ext uri="{FF2B5EF4-FFF2-40B4-BE49-F238E27FC236}">
                <a16:creationId xmlns:a16="http://schemas.microsoft.com/office/drawing/2014/main" id="{68ADA5A7-30C7-6A42-1C1B-2DDA763F5DFD}"/>
              </a:ext>
            </a:extLst>
          </p:cNvPr>
          <p:cNvSpPr>
            <a:spLocks noGrp="1"/>
          </p:cNvSpPr>
          <p:nvPr>
            <p:ph type="title"/>
          </p:nvPr>
        </p:nvSpPr>
        <p:spPr/>
        <p:txBody>
          <a:bodyPr/>
          <a:lstStyle/>
          <a:p>
            <a:r>
              <a:rPr lang="en-US" dirty="0"/>
              <a:t>Gamma Energies</a:t>
            </a:r>
          </a:p>
        </p:txBody>
      </p:sp>
      <p:sp>
        <p:nvSpPr>
          <p:cNvPr id="3" name="Content Placeholder 2">
            <a:extLst>
              <a:ext uri="{FF2B5EF4-FFF2-40B4-BE49-F238E27FC236}">
                <a16:creationId xmlns:a16="http://schemas.microsoft.com/office/drawing/2014/main" id="{75D7FE08-B0EA-B8DF-587A-A0C96CC74543}"/>
              </a:ext>
            </a:extLst>
          </p:cNvPr>
          <p:cNvSpPr>
            <a:spLocks noGrp="1"/>
          </p:cNvSpPr>
          <p:nvPr>
            <p:ph idx="1"/>
          </p:nvPr>
        </p:nvSpPr>
        <p:spPr/>
        <p:txBody>
          <a:bodyPr>
            <a:normAutofit/>
          </a:bodyPr>
          <a:lstStyle/>
          <a:p>
            <a:r>
              <a:rPr lang="en-US" dirty="0"/>
              <a:t> 511 keV</a:t>
            </a:r>
          </a:p>
          <a:p>
            <a:r>
              <a:rPr lang="en-US" dirty="0"/>
              <a:t> 583 keV</a:t>
            </a:r>
          </a:p>
          <a:p>
            <a:r>
              <a:rPr lang="en-US" dirty="0"/>
              <a:t> 609 keV</a:t>
            </a:r>
          </a:p>
          <a:p>
            <a:r>
              <a:rPr lang="en-US" dirty="0"/>
              <a:t> 727 keV</a:t>
            </a:r>
          </a:p>
          <a:p>
            <a:r>
              <a:rPr lang="en-US" dirty="0"/>
              <a:t> 785 keV</a:t>
            </a:r>
          </a:p>
          <a:p>
            <a:r>
              <a:rPr lang="en-US" dirty="0"/>
              <a:t> 892 keV</a:t>
            </a:r>
          </a:p>
          <a:p>
            <a:r>
              <a:rPr lang="en-US" dirty="0"/>
              <a:t> 910 keV</a:t>
            </a:r>
          </a:p>
          <a:p>
            <a:r>
              <a:rPr lang="en-US" dirty="0"/>
              <a:t> 967 keV</a:t>
            </a:r>
          </a:p>
          <a:p>
            <a:endParaRPr lang="en-US" dirty="0"/>
          </a:p>
        </p:txBody>
      </p:sp>
    </p:spTree>
    <p:extLst>
      <p:ext uri="{BB962C8B-B14F-4D97-AF65-F5344CB8AC3E}">
        <p14:creationId xmlns:p14="http://schemas.microsoft.com/office/powerpoint/2010/main" val="3934490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8326A-896B-A270-BCE9-B25A3C468C58}"/>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E0C042F-45D9-AA5C-D261-4F170C342E6A}"/>
              </a:ext>
            </a:extLst>
          </p:cNvPr>
          <p:cNvPicPr>
            <a:picLocks noChangeAspect="1"/>
          </p:cNvPicPr>
          <p:nvPr/>
        </p:nvPicPr>
        <p:blipFill>
          <a:blip r:embed="rId2"/>
          <a:stretch>
            <a:fillRect/>
          </a:stretch>
        </p:blipFill>
        <p:spPr>
          <a:xfrm>
            <a:off x="4265900" y="0"/>
            <a:ext cx="7926100" cy="3826393"/>
          </a:xfrm>
          <a:prstGeom prst="rect">
            <a:avLst/>
          </a:prstGeom>
        </p:spPr>
      </p:pic>
      <p:sp>
        <p:nvSpPr>
          <p:cNvPr id="2" name="Title 1">
            <a:extLst>
              <a:ext uri="{FF2B5EF4-FFF2-40B4-BE49-F238E27FC236}">
                <a16:creationId xmlns:a16="http://schemas.microsoft.com/office/drawing/2014/main" id="{1585C784-AA6B-6ABA-8353-EB2E5805CDB4}"/>
              </a:ext>
            </a:extLst>
          </p:cNvPr>
          <p:cNvSpPr>
            <a:spLocks noGrp="1"/>
          </p:cNvSpPr>
          <p:nvPr>
            <p:ph type="title"/>
          </p:nvPr>
        </p:nvSpPr>
        <p:spPr/>
        <p:txBody>
          <a:bodyPr/>
          <a:lstStyle/>
          <a:p>
            <a:r>
              <a:rPr lang="en-US" dirty="0"/>
              <a:t>Gamma Energies</a:t>
            </a:r>
          </a:p>
        </p:txBody>
      </p:sp>
      <p:sp>
        <p:nvSpPr>
          <p:cNvPr id="3" name="Content Placeholder 2">
            <a:extLst>
              <a:ext uri="{FF2B5EF4-FFF2-40B4-BE49-F238E27FC236}">
                <a16:creationId xmlns:a16="http://schemas.microsoft.com/office/drawing/2014/main" id="{4ACF415A-95C6-1318-DDE2-8006AC90DBDC}"/>
              </a:ext>
            </a:extLst>
          </p:cNvPr>
          <p:cNvSpPr>
            <a:spLocks noGrp="1"/>
          </p:cNvSpPr>
          <p:nvPr>
            <p:ph idx="1"/>
          </p:nvPr>
        </p:nvSpPr>
        <p:spPr/>
        <p:txBody>
          <a:bodyPr>
            <a:normAutofit/>
          </a:bodyPr>
          <a:lstStyle/>
          <a:p>
            <a:r>
              <a:rPr lang="en-US" dirty="0"/>
              <a:t> 1077 keV</a:t>
            </a:r>
          </a:p>
          <a:p>
            <a:r>
              <a:rPr lang="en-US" dirty="0"/>
              <a:t> 1119 keV</a:t>
            </a:r>
          </a:p>
          <a:p>
            <a:r>
              <a:rPr lang="en-US" dirty="0"/>
              <a:t> 1459 keV</a:t>
            </a:r>
          </a:p>
          <a:p>
            <a:r>
              <a:rPr lang="en-US" dirty="0"/>
              <a:t>  keV</a:t>
            </a:r>
          </a:p>
          <a:p>
            <a:r>
              <a:rPr lang="en-US" dirty="0"/>
              <a:t>  keV</a:t>
            </a:r>
          </a:p>
          <a:p>
            <a:r>
              <a:rPr lang="en-US" dirty="0"/>
              <a:t>  keV</a:t>
            </a:r>
          </a:p>
          <a:p>
            <a:r>
              <a:rPr lang="en-US" dirty="0"/>
              <a:t>  keV</a:t>
            </a:r>
          </a:p>
          <a:p>
            <a:r>
              <a:rPr lang="en-US" dirty="0"/>
              <a:t>  keV</a:t>
            </a:r>
          </a:p>
          <a:p>
            <a:endParaRPr lang="en-US" dirty="0"/>
          </a:p>
        </p:txBody>
      </p:sp>
    </p:spTree>
    <p:extLst>
      <p:ext uri="{BB962C8B-B14F-4D97-AF65-F5344CB8AC3E}">
        <p14:creationId xmlns:p14="http://schemas.microsoft.com/office/powerpoint/2010/main" val="3403599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4DC28-5FF5-4B20-C292-C89EDC6D8CAA}"/>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3C977BB-B615-EE88-F2E3-55E122C39487}"/>
              </a:ext>
            </a:extLst>
          </p:cNvPr>
          <p:cNvPicPr>
            <a:picLocks noChangeAspect="1"/>
          </p:cNvPicPr>
          <p:nvPr/>
        </p:nvPicPr>
        <p:blipFill>
          <a:blip r:embed="rId2"/>
          <a:stretch>
            <a:fillRect/>
          </a:stretch>
        </p:blipFill>
        <p:spPr>
          <a:xfrm>
            <a:off x="4265900" y="0"/>
            <a:ext cx="7926100" cy="3826393"/>
          </a:xfrm>
          <a:prstGeom prst="rect">
            <a:avLst/>
          </a:prstGeom>
        </p:spPr>
      </p:pic>
      <p:sp>
        <p:nvSpPr>
          <p:cNvPr id="2" name="Title 1">
            <a:extLst>
              <a:ext uri="{FF2B5EF4-FFF2-40B4-BE49-F238E27FC236}">
                <a16:creationId xmlns:a16="http://schemas.microsoft.com/office/drawing/2014/main" id="{2FA97C95-DE20-91A4-02CB-96823EB3025B}"/>
              </a:ext>
            </a:extLst>
          </p:cNvPr>
          <p:cNvSpPr>
            <a:spLocks noGrp="1"/>
          </p:cNvSpPr>
          <p:nvPr>
            <p:ph type="title"/>
          </p:nvPr>
        </p:nvSpPr>
        <p:spPr/>
        <p:txBody>
          <a:bodyPr/>
          <a:lstStyle/>
          <a:p>
            <a:r>
              <a:rPr lang="en-US" dirty="0"/>
              <a:t>Gamma Energies</a:t>
            </a:r>
          </a:p>
        </p:txBody>
      </p:sp>
      <p:sp>
        <p:nvSpPr>
          <p:cNvPr id="3" name="Content Placeholder 2">
            <a:extLst>
              <a:ext uri="{FF2B5EF4-FFF2-40B4-BE49-F238E27FC236}">
                <a16:creationId xmlns:a16="http://schemas.microsoft.com/office/drawing/2014/main" id="{0B08D2C4-29BE-E955-C637-51E4DD02F4FF}"/>
              </a:ext>
            </a:extLst>
          </p:cNvPr>
          <p:cNvSpPr>
            <a:spLocks noGrp="1"/>
          </p:cNvSpPr>
          <p:nvPr>
            <p:ph idx="1"/>
          </p:nvPr>
        </p:nvSpPr>
        <p:spPr/>
        <p:txBody>
          <a:bodyPr>
            <a:normAutofit/>
          </a:bodyPr>
          <a:lstStyle/>
          <a:p>
            <a:r>
              <a:rPr lang="en-US" dirty="0"/>
              <a:t> 1455 keV</a:t>
            </a:r>
          </a:p>
          <a:p>
            <a:r>
              <a:rPr lang="en-US" dirty="0"/>
              <a:t>1619 keV</a:t>
            </a:r>
          </a:p>
          <a:p>
            <a:r>
              <a:rPr lang="en-US" dirty="0"/>
              <a:t>1763 keV</a:t>
            </a:r>
          </a:p>
        </p:txBody>
      </p:sp>
    </p:spTree>
    <p:extLst>
      <p:ext uri="{BB962C8B-B14F-4D97-AF65-F5344CB8AC3E}">
        <p14:creationId xmlns:p14="http://schemas.microsoft.com/office/powerpoint/2010/main" val="1200848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B373-3E17-835B-A50E-AAFFF3859EB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E033508-E091-C346-B810-FE7B551150B6}"/>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F5F7D569-0325-44F3-1A49-48F2B2C2977B}"/>
              </a:ext>
            </a:extLst>
          </p:cNvPr>
          <p:cNvPicPr>
            <a:picLocks noChangeAspect="1"/>
          </p:cNvPicPr>
          <p:nvPr/>
        </p:nvPicPr>
        <p:blipFill>
          <a:blip r:embed="rId2"/>
          <a:stretch>
            <a:fillRect/>
          </a:stretch>
        </p:blipFill>
        <p:spPr>
          <a:xfrm>
            <a:off x="0" y="983673"/>
            <a:ext cx="12192000" cy="5874327"/>
          </a:xfrm>
          <a:prstGeom prst="rect">
            <a:avLst/>
          </a:prstGeom>
        </p:spPr>
      </p:pic>
    </p:spTree>
    <p:extLst>
      <p:ext uri="{BB962C8B-B14F-4D97-AF65-F5344CB8AC3E}">
        <p14:creationId xmlns:p14="http://schemas.microsoft.com/office/powerpoint/2010/main" val="2167978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52772E-B6EC-D8A1-A3BA-9F0D80FB2BB8}"/>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E98A4C7F-2A8A-CC4D-DBEA-95F242E8BBA0}"/>
              </a:ext>
            </a:extLst>
          </p:cNvPr>
          <p:cNvPicPr>
            <a:picLocks noChangeAspect="1"/>
          </p:cNvPicPr>
          <p:nvPr/>
        </p:nvPicPr>
        <p:blipFill>
          <a:blip r:embed="rId2"/>
          <a:srcRect t="5940"/>
          <a:stretch>
            <a:fillRect/>
          </a:stretch>
        </p:blipFill>
        <p:spPr>
          <a:xfrm>
            <a:off x="0" y="1179576"/>
            <a:ext cx="12192000" cy="5678424"/>
          </a:xfrm>
          <a:prstGeom prst="rect">
            <a:avLst/>
          </a:prstGeom>
        </p:spPr>
      </p:pic>
      <p:sp>
        <p:nvSpPr>
          <p:cNvPr id="6" name="Content Placeholder 2">
            <a:extLst>
              <a:ext uri="{FF2B5EF4-FFF2-40B4-BE49-F238E27FC236}">
                <a16:creationId xmlns:a16="http://schemas.microsoft.com/office/drawing/2014/main" id="{CC1D07A1-1A55-CCD3-CD73-5F45402EB59D}"/>
              </a:ext>
            </a:extLst>
          </p:cNvPr>
          <p:cNvSpPr txBox="1">
            <a:spLocks/>
          </p:cNvSpPr>
          <p:nvPr/>
        </p:nvSpPr>
        <p:spPr>
          <a:xfrm>
            <a:off x="838200" y="1"/>
            <a:ext cx="10515600" cy="1298448"/>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&lt;spdaq55:rootfile &gt;root -l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/temp_test_sum_0009_0555_cal_mesh_logic.root </a:t>
            </a:r>
          </a:p>
          <a:p>
            <a:pPr marL="0" indent="0">
              <a:buFont typeface="Arial" panose="020B0604020202020204" pitchFamily="34" charset="0"/>
              <a:buNone/>
            </a:pPr>
            <a:r>
              <a:rPr lang="en-US" dirty="0"/>
              <a:t>root [0] </a:t>
            </a:r>
          </a:p>
          <a:p>
            <a:pPr marL="0" indent="0">
              <a:buFont typeface="Arial" panose="020B0604020202020204" pitchFamily="34" charset="0"/>
              <a:buNone/>
            </a:pPr>
            <a:r>
              <a:rPr lang="en-US" dirty="0"/>
              <a:t>Attaching file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/temp_test_sum_0009_0555_cal_mesh_logic.root as _file0...</a:t>
            </a:r>
          </a:p>
          <a:p>
            <a:pPr marL="0" indent="0">
              <a:buFont typeface="Arial" panose="020B0604020202020204" pitchFamily="34" charset="0"/>
              <a:buNone/>
            </a:pPr>
            <a:r>
              <a:rPr lang="en-US" dirty="0"/>
              <a:t>(</a:t>
            </a:r>
            <a:r>
              <a:rPr lang="en-US" dirty="0" err="1"/>
              <a:t>TFile</a:t>
            </a:r>
            <a:r>
              <a:rPr lang="en-US" dirty="0"/>
              <a:t> *) 0x55db59a97010</a:t>
            </a:r>
          </a:p>
          <a:p>
            <a:pPr marL="0" indent="0">
              <a:buFont typeface="Arial" panose="020B0604020202020204" pitchFamily="34" charset="0"/>
              <a:buNone/>
            </a:pPr>
            <a:r>
              <a:rPr lang="en-US" dirty="0"/>
              <a:t>root [1] TH1F* hist = new TH1F("hist", "Mesh Energy Gated on Cathode Peak", 3200,0,32000)</a:t>
            </a:r>
          </a:p>
          <a:p>
            <a:pPr marL="0" indent="0">
              <a:buFont typeface="Arial" panose="020B0604020202020204" pitchFamily="34" charset="0"/>
              <a:buNone/>
            </a:pPr>
            <a:r>
              <a:rPr lang="en-US" dirty="0"/>
              <a:t>(TH1F *) 0x55db5972c910</a:t>
            </a:r>
          </a:p>
          <a:p>
            <a:pPr marL="0" indent="0">
              <a:buFont typeface="Arial" panose="020B0604020202020204" pitchFamily="34" charset="0"/>
              <a:buNone/>
            </a:pPr>
            <a:r>
              <a:rPr lang="en-US" dirty="0"/>
              <a:t>root [2] tree-&gt;Draw("</a:t>
            </a:r>
            <a:r>
              <a:rPr lang="en-US" dirty="0" err="1"/>
              <a:t>mesh_e</a:t>
            </a:r>
            <a:r>
              <a:rPr lang="en-US" dirty="0"/>
              <a:t> &gt;&gt; +hist", "</a:t>
            </a:r>
            <a:r>
              <a:rPr lang="en-US" dirty="0" err="1"/>
              <a:t>mesh_t-north_t</a:t>
            </a:r>
            <a:r>
              <a:rPr lang="en-US" dirty="0"/>
              <a:t> &gt; 4930")</a:t>
            </a:r>
          </a:p>
          <a:p>
            <a:pPr marL="0" indent="0">
              <a:buFont typeface="Arial" panose="020B0604020202020204" pitchFamily="34" charset="0"/>
              <a:buNone/>
            </a:pPr>
            <a:r>
              <a:rPr lang="en-US" dirty="0"/>
              <a:t>Info in &lt;</a:t>
            </a:r>
            <a:r>
              <a:rPr lang="en-US" dirty="0" err="1"/>
              <a:t>TCanvas</a:t>
            </a:r>
            <a:r>
              <a:rPr lang="en-US" dirty="0"/>
              <a:t>::</a:t>
            </a:r>
            <a:r>
              <a:rPr lang="en-US" dirty="0" err="1"/>
              <a:t>MakeDefCanvas</a:t>
            </a:r>
            <a:r>
              <a:rPr lang="en-US" dirty="0"/>
              <a:t>&gt;:  created default </a:t>
            </a:r>
            <a:r>
              <a:rPr lang="en-US" dirty="0" err="1"/>
              <a:t>TCanvas</a:t>
            </a:r>
            <a:r>
              <a:rPr lang="en-US" dirty="0"/>
              <a:t> with name c1</a:t>
            </a:r>
          </a:p>
          <a:p>
            <a:pPr marL="0" indent="0">
              <a:buFont typeface="Arial" panose="020B0604020202020204" pitchFamily="34" charset="0"/>
              <a:buNone/>
            </a:pPr>
            <a:r>
              <a:rPr lang="en-US" dirty="0"/>
              <a:t>(long long) 247687972</a:t>
            </a:r>
          </a:p>
          <a:p>
            <a:pPr marL="0" indent="0">
              <a:buFont typeface="Arial" panose="020B0604020202020204" pitchFamily="34" charset="0"/>
              <a:buNone/>
            </a:pPr>
            <a:r>
              <a:rPr lang="en-US" dirty="0"/>
              <a:t>root [3] .q</a:t>
            </a:r>
          </a:p>
        </p:txBody>
      </p:sp>
    </p:spTree>
    <p:extLst>
      <p:ext uri="{BB962C8B-B14F-4D97-AF65-F5344CB8AC3E}">
        <p14:creationId xmlns:p14="http://schemas.microsoft.com/office/powerpoint/2010/main" val="2074840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5D3258-CFB9-54F2-517D-C805DD2D22D1}"/>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4276C865-8797-4CA0-E2AC-0E2BB75E5E91}"/>
              </a:ext>
            </a:extLst>
          </p:cNvPr>
          <p:cNvPicPr>
            <a:picLocks noChangeAspect="1"/>
          </p:cNvPicPr>
          <p:nvPr/>
        </p:nvPicPr>
        <p:blipFill>
          <a:blip r:embed="rId2"/>
          <a:stretch>
            <a:fillRect/>
          </a:stretch>
        </p:blipFill>
        <p:spPr>
          <a:xfrm>
            <a:off x="0" y="656951"/>
            <a:ext cx="12192000" cy="6201049"/>
          </a:xfrm>
          <a:prstGeom prst="rect">
            <a:avLst/>
          </a:prstGeom>
        </p:spPr>
      </p:pic>
      <p:sp>
        <p:nvSpPr>
          <p:cNvPr id="6" name="Content Placeholder 2">
            <a:extLst>
              <a:ext uri="{FF2B5EF4-FFF2-40B4-BE49-F238E27FC236}">
                <a16:creationId xmlns:a16="http://schemas.microsoft.com/office/drawing/2014/main" id="{DD50E5A3-9EA4-F5FA-F6A4-FEBE6D126CE0}"/>
              </a:ext>
            </a:extLst>
          </p:cNvPr>
          <p:cNvSpPr txBox="1">
            <a:spLocks/>
          </p:cNvSpPr>
          <p:nvPr/>
        </p:nvSpPr>
        <p:spPr>
          <a:xfrm>
            <a:off x="838200" y="1"/>
            <a:ext cx="10515600" cy="1225295"/>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&lt;spdaq55:rootfile &gt;root -l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/temp_test_sum_0009_0555_cal_mesh_logic.root </a:t>
            </a:r>
          </a:p>
          <a:p>
            <a:pPr marL="0" indent="0">
              <a:buFont typeface="Arial" panose="020B0604020202020204" pitchFamily="34" charset="0"/>
              <a:buNone/>
            </a:pPr>
            <a:r>
              <a:rPr lang="en-US" dirty="0"/>
              <a:t>root [0] </a:t>
            </a:r>
          </a:p>
          <a:p>
            <a:pPr marL="0" indent="0">
              <a:buFont typeface="Arial" panose="020B0604020202020204" pitchFamily="34" charset="0"/>
              <a:buNone/>
            </a:pPr>
            <a:r>
              <a:rPr lang="en-US" dirty="0"/>
              <a:t>Attaching file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/temp_test_sum_0009_0555_cal_mesh_logic.root as _file0...</a:t>
            </a:r>
          </a:p>
          <a:p>
            <a:pPr marL="0" indent="0">
              <a:buFont typeface="Arial" panose="020B0604020202020204" pitchFamily="34" charset="0"/>
              <a:buNone/>
            </a:pPr>
            <a:r>
              <a:rPr lang="en-US" dirty="0"/>
              <a:t>(</a:t>
            </a:r>
            <a:r>
              <a:rPr lang="en-US" dirty="0" err="1"/>
              <a:t>TFile</a:t>
            </a:r>
            <a:r>
              <a:rPr lang="en-US" dirty="0"/>
              <a:t> *) 0x55d9a2210f50</a:t>
            </a:r>
          </a:p>
          <a:p>
            <a:pPr marL="0" indent="0">
              <a:buFont typeface="Arial" panose="020B0604020202020204" pitchFamily="34" charset="0"/>
              <a:buNone/>
            </a:pPr>
            <a:r>
              <a:rPr lang="en-US" dirty="0"/>
              <a:t>root [1] TH1F* hist = new TH1F("hist", "Mesh Energy no Gate", 3200,0,32000)</a:t>
            </a:r>
          </a:p>
          <a:p>
            <a:pPr marL="0" indent="0">
              <a:buFont typeface="Arial" panose="020B0604020202020204" pitchFamily="34" charset="0"/>
              <a:buNone/>
            </a:pPr>
            <a:r>
              <a:rPr lang="en-US" dirty="0"/>
              <a:t>(TH1F *) 0x55d9a23a6820</a:t>
            </a:r>
          </a:p>
          <a:p>
            <a:pPr marL="0" indent="0">
              <a:buFont typeface="Arial" panose="020B0604020202020204" pitchFamily="34" charset="0"/>
              <a:buNone/>
            </a:pPr>
            <a:r>
              <a:rPr lang="en-US" dirty="0"/>
              <a:t>root [2] tree-&gt;Draw("</a:t>
            </a:r>
            <a:r>
              <a:rPr lang="en-US" dirty="0" err="1"/>
              <a:t>mesh_e</a:t>
            </a:r>
            <a:r>
              <a:rPr lang="en-US" dirty="0"/>
              <a:t> &gt;&gt; +hist")</a:t>
            </a:r>
          </a:p>
          <a:p>
            <a:pPr marL="0" indent="0">
              <a:buFont typeface="Arial" panose="020B0604020202020204" pitchFamily="34" charset="0"/>
              <a:buNone/>
            </a:pPr>
            <a:r>
              <a:rPr lang="en-US" dirty="0"/>
              <a:t>Info in &lt;</a:t>
            </a:r>
            <a:r>
              <a:rPr lang="en-US" dirty="0" err="1"/>
              <a:t>TCanvas</a:t>
            </a:r>
            <a:r>
              <a:rPr lang="en-US" dirty="0"/>
              <a:t>::</a:t>
            </a:r>
            <a:r>
              <a:rPr lang="en-US" dirty="0" err="1"/>
              <a:t>MakeDefCanvas</a:t>
            </a:r>
            <a:r>
              <a:rPr lang="en-US" dirty="0"/>
              <a:t>&gt;:  created default </a:t>
            </a:r>
            <a:r>
              <a:rPr lang="en-US" dirty="0" err="1"/>
              <a:t>TCanvas</a:t>
            </a:r>
            <a:r>
              <a:rPr lang="en-US" dirty="0"/>
              <a:t> with name c1</a:t>
            </a:r>
          </a:p>
          <a:p>
            <a:pPr marL="0" indent="0">
              <a:buFont typeface="Arial" panose="020B0604020202020204" pitchFamily="34" charset="0"/>
              <a:buNone/>
            </a:pPr>
            <a:r>
              <a:rPr lang="en-US" dirty="0"/>
              <a:t>root [3] .q</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994410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2B3218A-0B24-7F8C-5ADE-499C5A8DFDAF}"/>
              </a:ext>
            </a:extLst>
          </p:cNvPr>
          <p:cNvPicPr>
            <a:picLocks noGrp="1" noChangeAspect="1"/>
          </p:cNvPicPr>
          <p:nvPr>
            <p:ph idx="1"/>
          </p:nvPr>
        </p:nvPicPr>
        <p:blipFill>
          <a:blip r:embed="rId2"/>
          <a:stretch>
            <a:fillRect/>
          </a:stretch>
        </p:blipFill>
        <p:spPr>
          <a:xfrm>
            <a:off x="0" y="653711"/>
            <a:ext cx="12192000" cy="6204289"/>
          </a:xfrm>
          <a:prstGeom prst="rect">
            <a:avLst/>
          </a:prstGeom>
        </p:spPr>
      </p:pic>
    </p:spTree>
    <p:extLst>
      <p:ext uri="{BB962C8B-B14F-4D97-AF65-F5344CB8AC3E}">
        <p14:creationId xmlns:p14="http://schemas.microsoft.com/office/powerpoint/2010/main" val="3540954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69BFF-3243-9333-83F0-4680633FF9BA}"/>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3175C366-602A-220B-FF81-47255D359D87}"/>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B4BDD87E-55D9-1C76-D64F-7590EE52C1EF}"/>
              </a:ext>
            </a:extLst>
          </p:cNvPr>
          <p:cNvPicPr>
            <a:picLocks noChangeAspect="1"/>
          </p:cNvPicPr>
          <p:nvPr/>
        </p:nvPicPr>
        <p:blipFill>
          <a:blip r:embed="rId2"/>
          <a:stretch>
            <a:fillRect/>
          </a:stretch>
        </p:blipFill>
        <p:spPr>
          <a:xfrm>
            <a:off x="0" y="656951"/>
            <a:ext cx="12192000" cy="6201049"/>
          </a:xfrm>
          <a:prstGeom prst="rect">
            <a:avLst/>
          </a:prstGeom>
        </p:spPr>
      </p:pic>
    </p:spTree>
    <p:extLst>
      <p:ext uri="{BB962C8B-B14F-4D97-AF65-F5344CB8AC3E}">
        <p14:creationId xmlns:p14="http://schemas.microsoft.com/office/powerpoint/2010/main" val="1381307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1B019-5B24-4202-4B4A-0988D8C07AD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CEC88AF-27AC-519B-B5E1-55E014FE77CF}"/>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D809816C-DB9F-FDB2-A0D1-5D06DC9CA2A7}"/>
              </a:ext>
            </a:extLst>
          </p:cNvPr>
          <p:cNvPicPr>
            <a:picLocks noChangeAspect="1"/>
          </p:cNvPicPr>
          <p:nvPr/>
        </p:nvPicPr>
        <p:blipFill>
          <a:blip r:embed="rId2"/>
          <a:stretch>
            <a:fillRect/>
          </a:stretch>
        </p:blipFill>
        <p:spPr>
          <a:xfrm>
            <a:off x="0" y="647461"/>
            <a:ext cx="12192000" cy="6210539"/>
          </a:xfrm>
          <a:prstGeom prst="rect">
            <a:avLst/>
          </a:prstGeom>
        </p:spPr>
      </p:pic>
      <p:sp>
        <p:nvSpPr>
          <p:cNvPr id="7" name="TextBox 6">
            <a:extLst>
              <a:ext uri="{FF2B5EF4-FFF2-40B4-BE49-F238E27FC236}">
                <a16:creationId xmlns:a16="http://schemas.microsoft.com/office/drawing/2014/main" id="{A4F3765D-C220-25C0-2C1D-9B4A8F5181F6}"/>
              </a:ext>
            </a:extLst>
          </p:cNvPr>
          <p:cNvSpPr txBox="1"/>
          <p:nvPr/>
        </p:nvSpPr>
        <p:spPr>
          <a:xfrm>
            <a:off x="838200" y="365125"/>
            <a:ext cx="10515600" cy="1061829"/>
          </a:xfrm>
          <a:prstGeom prst="rect">
            <a:avLst/>
          </a:prstGeom>
          <a:noFill/>
        </p:spPr>
        <p:txBody>
          <a:bodyPr wrap="square">
            <a:spAutoFit/>
          </a:bodyPr>
          <a:lstStyle/>
          <a:p>
            <a:r>
              <a:rPr lang="en-US" sz="700" dirty="0"/>
              <a:t>&lt;spdaq55:rootfile &gt;root -l /</a:t>
            </a:r>
            <a:r>
              <a:rPr lang="en-US" sz="700" dirty="0" err="1"/>
              <a:t>mnt</a:t>
            </a:r>
            <a:r>
              <a:rPr lang="en-US" sz="700" dirty="0"/>
              <a:t>/</a:t>
            </a:r>
            <a:r>
              <a:rPr lang="en-US" sz="700" dirty="0" err="1"/>
              <a:t>daqtesting</a:t>
            </a:r>
            <a:r>
              <a:rPr lang="en-US" sz="700" dirty="0"/>
              <a:t>/</a:t>
            </a:r>
            <a:r>
              <a:rPr lang="en-US" sz="700" dirty="0" err="1"/>
              <a:t>protondetector</a:t>
            </a:r>
            <a:r>
              <a:rPr lang="en-US" sz="700" dirty="0"/>
              <a:t>/</a:t>
            </a:r>
            <a:r>
              <a:rPr lang="en-US" sz="700" dirty="0" err="1"/>
              <a:t>stagearea</a:t>
            </a:r>
            <a:r>
              <a:rPr lang="en-US" sz="700" dirty="0"/>
              <a:t>/temp_test_sum_0009_0555_cal_mesh_logic.root </a:t>
            </a:r>
          </a:p>
          <a:p>
            <a:r>
              <a:rPr lang="en-US" sz="700" dirty="0"/>
              <a:t>root [0] </a:t>
            </a:r>
          </a:p>
          <a:p>
            <a:r>
              <a:rPr lang="en-US" sz="700" dirty="0"/>
              <a:t>Attaching file /</a:t>
            </a:r>
            <a:r>
              <a:rPr lang="en-US" sz="700" dirty="0" err="1"/>
              <a:t>mnt</a:t>
            </a:r>
            <a:r>
              <a:rPr lang="en-US" sz="700" dirty="0"/>
              <a:t>/</a:t>
            </a:r>
            <a:r>
              <a:rPr lang="en-US" sz="700" dirty="0" err="1"/>
              <a:t>daqtesting</a:t>
            </a:r>
            <a:r>
              <a:rPr lang="en-US" sz="700" dirty="0"/>
              <a:t>/</a:t>
            </a:r>
            <a:r>
              <a:rPr lang="en-US" sz="700" dirty="0" err="1"/>
              <a:t>protondetector</a:t>
            </a:r>
            <a:r>
              <a:rPr lang="en-US" sz="700" dirty="0"/>
              <a:t>/</a:t>
            </a:r>
            <a:r>
              <a:rPr lang="en-US" sz="700" dirty="0" err="1"/>
              <a:t>stagearea</a:t>
            </a:r>
            <a:r>
              <a:rPr lang="en-US" sz="700" dirty="0"/>
              <a:t>/temp_test_sum_0009_0555_cal_mesh_logic.root as _file0...</a:t>
            </a:r>
          </a:p>
          <a:p>
            <a:r>
              <a:rPr lang="en-US" sz="700" dirty="0"/>
              <a:t>(</a:t>
            </a:r>
            <a:r>
              <a:rPr lang="en-US" sz="700" dirty="0" err="1"/>
              <a:t>TFile</a:t>
            </a:r>
            <a:r>
              <a:rPr lang="en-US" sz="700" dirty="0"/>
              <a:t> *) 0x56045bb61750</a:t>
            </a:r>
          </a:p>
          <a:p>
            <a:r>
              <a:rPr lang="en-US" sz="700" dirty="0"/>
              <a:t>root [1] TH1F* hist = new TH1F("hist", "Mesh TS - Germanium TS", 2200,-11000,11000)</a:t>
            </a:r>
          </a:p>
          <a:p>
            <a:r>
              <a:rPr lang="en-US" sz="700" dirty="0"/>
              <a:t>(TH1F *) 0x56045bc60d50</a:t>
            </a:r>
          </a:p>
          <a:p>
            <a:r>
              <a:rPr lang="en-US" sz="700" dirty="0"/>
              <a:t>root [2] tree-&gt;Draw("</a:t>
            </a:r>
            <a:r>
              <a:rPr lang="en-US" sz="700" dirty="0" err="1"/>
              <a:t>mesh_t</a:t>
            </a:r>
            <a:r>
              <a:rPr lang="en-US" sz="700" dirty="0"/>
              <a:t> - </a:t>
            </a:r>
            <a:r>
              <a:rPr lang="en-US" sz="700" dirty="0" err="1"/>
              <a:t>north_t</a:t>
            </a:r>
            <a:r>
              <a:rPr lang="en-US" sz="700" dirty="0"/>
              <a:t> &gt;&gt; +hist")</a:t>
            </a:r>
          </a:p>
          <a:p>
            <a:r>
              <a:rPr lang="en-US" sz="700" dirty="0"/>
              <a:t>Info in &lt;</a:t>
            </a:r>
            <a:r>
              <a:rPr lang="en-US" sz="700" dirty="0" err="1"/>
              <a:t>TCanvas</a:t>
            </a:r>
            <a:r>
              <a:rPr lang="en-US" sz="700" dirty="0"/>
              <a:t>::</a:t>
            </a:r>
            <a:r>
              <a:rPr lang="en-US" sz="700" dirty="0" err="1"/>
              <a:t>MakeDefCanvas</a:t>
            </a:r>
            <a:r>
              <a:rPr lang="en-US" sz="700" dirty="0"/>
              <a:t>&gt;:  created default </a:t>
            </a:r>
            <a:r>
              <a:rPr lang="en-US" sz="700" dirty="0" err="1"/>
              <a:t>TCanvas</a:t>
            </a:r>
            <a:r>
              <a:rPr lang="en-US" sz="700" dirty="0"/>
              <a:t> with name c1</a:t>
            </a:r>
          </a:p>
          <a:p>
            <a:r>
              <a:rPr lang="en-US" sz="700" dirty="0"/>
              <a:t>root [3] .q</a:t>
            </a:r>
          </a:p>
        </p:txBody>
      </p:sp>
    </p:spTree>
    <p:extLst>
      <p:ext uri="{BB962C8B-B14F-4D97-AF65-F5344CB8AC3E}">
        <p14:creationId xmlns:p14="http://schemas.microsoft.com/office/powerpoint/2010/main" val="3318486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3E497C-C701-53B9-1474-EB6E1F79A792}"/>
              </a:ext>
            </a:extLst>
          </p:cNvPr>
          <p:cNvPicPr>
            <a:picLocks noChangeAspect="1"/>
          </p:cNvPicPr>
          <p:nvPr/>
        </p:nvPicPr>
        <p:blipFill>
          <a:blip r:embed="rId2"/>
          <a:stretch>
            <a:fillRect/>
          </a:stretch>
        </p:blipFill>
        <p:spPr>
          <a:xfrm>
            <a:off x="0" y="579247"/>
            <a:ext cx="12192000" cy="6210539"/>
          </a:xfrm>
          <a:prstGeom prst="rect">
            <a:avLst/>
          </a:prstGeom>
        </p:spPr>
      </p:pic>
      <p:sp>
        <p:nvSpPr>
          <p:cNvPr id="3" name="Content Placeholder 2">
            <a:extLst>
              <a:ext uri="{FF2B5EF4-FFF2-40B4-BE49-F238E27FC236}">
                <a16:creationId xmlns:a16="http://schemas.microsoft.com/office/drawing/2014/main" id="{4FDA0270-ACF0-0B1F-92E0-4B25CC310E59}"/>
              </a:ext>
            </a:extLst>
          </p:cNvPr>
          <p:cNvSpPr>
            <a:spLocks noGrp="1"/>
          </p:cNvSpPr>
          <p:nvPr>
            <p:ph idx="1"/>
          </p:nvPr>
        </p:nvSpPr>
        <p:spPr>
          <a:xfrm>
            <a:off x="838200" y="0"/>
            <a:ext cx="10515600" cy="579247"/>
          </a:xfrm>
        </p:spPr>
        <p:txBody>
          <a:bodyPr>
            <a:normAutofit fontScale="25000" lnSpcReduction="20000"/>
          </a:bodyPr>
          <a:lstStyle/>
          <a:p>
            <a:pPr marL="0" indent="0">
              <a:buNone/>
            </a:pPr>
            <a:r>
              <a:rPr lang="en-US" dirty="0"/>
              <a:t>&lt;spdaq55:rootfile &gt;root -l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/temp_test_sum_0009_0555_cal_mesh_logic.root </a:t>
            </a:r>
          </a:p>
          <a:p>
            <a:pPr marL="0" indent="0">
              <a:buNone/>
            </a:pPr>
            <a:r>
              <a:rPr lang="en-US" dirty="0"/>
              <a:t>root [0] </a:t>
            </a:r>
          </a:p>
          <a:p>
            <a:pPr marL="0" indent="0">
              <a:buNone/>
            </a:pPr>
            <a:r>
              <a:rPr lang="en-US" dirty="0"/>
              <a:t>Attaching file /</a:t>
            </a:r>
            <a:r>
              <a:rPr lang="en-US" dirty="0" err="1"/>
              <a:t>mnt</a:t>
            </a:r>
            <a:r>
              <a:rPr lang="en-US" dirty="0"/>
              <a:t>/</a:t>
            </a:r>
            <a:r>
              <a:rPr lang="en-US" dirty="0" err="1"/>
              <a:t>daqtesting</a:t>
            </a:r>
            <a:r>
              <a:rPr lang="en-US" dirty="0"/>
              <a:t>/</a:t>
            </a:r>
            <a:r>
              <a:rPr lang="en-US" dirty="0" err="1"/>
              <a:t>protondetector</a:t>
            </a:r>
            <a:r>
              <a:rPr lang="en-US" dirty="0"/>
              <a:t>/</a:t>
            </a:r>
            <a:r>
              <a:rPr lang="en-US" dirty="0" err="1"/>
              <a:t>stagearea</a:t>
            </a:r>
            <a:r>
              <a:rPr lang="en-US" dirty="0"/>
              <a:t>/temp_test_sum_0009_0555_cal_mesh_logic.root as _file0...</a:t>
            </a:r>
          </a:p>
          <a:p>
            <a:pPr marL="0" indent="0">
              <a:buNone/>
            </a:pPr>
            <a:r>
              <a:rPr lang="en-US" dirty="0"/>
              <a:t>(</a:t>
            </a:r>
            <a:r>
              <a:rPr lang="en-US" dirty="0" err="1"/>
              <a:t>TFile</a:t>
            </a:r>
            <a:r>
              <a:rPr lang="en-US" dirty="0"/>
              <a:t> *) 0x55b18cca8b90</a:t>
            </a:r>
          </a:p>
          <a:p>
            <a:pPr marL="0" indent="0">
              <a:buNone/>
            </a:pPr>
            <a:r>
              <a:rPr lang="en-US" dirty="0"/>
              <a:t>root [1] TH1F* hist = new TH1F("hist", "Mesh TS - Germanium TS Gated", 2200,-11000,11000)</a:t>
            </a:r>
          </a:p>
          <a:p>
            <a:pPr marL="0" indent="0">
              <a:buNone/>
            </a:pPr>
            <a:r>
              <a:rPr lang="en-US" dirty="0"/>
              <a:t>(TH1F *) 0x55b18d2bf4a0</a:t>
            </a:r>
          </a:p>
          <a:p>
            <a:pPr marL="0" indent="0">
              <a:buNone/>
            </a:pPr>
            <a:r>
              <a:rPr lang="en-US" dirty="0"/>
              <a:t>root [2] tree-&gt;Draw("</a:t>
            </a:r>
            <a:r>
              <a:rPr lang="en-US" dirty="0" err="1"/>
              <a:t>mesh_t</a:t>
            </a:r>
            <a:r>
              <a:rPr lang="en-US" dirty="0"/>
              <a:t> - </a:t>
            </a:r>
            <a:r>
              <a:rPr lang="en-US" dirty="0" err="1"/>
              <a:t>north_t</a:t>
            </a:r>
            <a:r>
              <a:rPr lang="en-US" dirty="0"/>
              <a:t> &gt;&gt; +hist", "</a:t>
            </a:r>
            <a:r>
              <a:rPr lang="en-US" dirty="0" err="1"/>
              <a:t>mesh_t-north_t</a:t>
            </a:r>
            <a:r>
              <a:rPr lang="en-US" dirty="0"/>
              <a:t> &gt; 4930")</a:t>
            </a:r>
          </a:p>
          <a:p>
            <a:pPr marL="0" indent="0">
              <a:buNone/>
            </a:pPr>
            <a:r>
              <a:rPr lang="en-US" dirty="0"/>
              <a:t>Info in &lt;</a:t>
            </a:r>
            <a:r>
              <a:rPr lang="en-US" dirty="0" err="1"/>
              <a:t>TCanvas</a:t>
            </a:r>
            <a:r>
              <a:rPr lang="en-US" dirty="0"/>
              <a:t>::</a:t>
            </a:r>
            <a:r>
              <a:rPr lang="en-US" dirty="0" err="1"/>
              <a:t>MakeDefCanvas</a:t>
            </a:r>
            <a:r>
              <a:rPr lang="en-US" dirty="0"/>
              <a:t>&gt;:  created default </a:t>
            </a:r>
            <a:r>
              <a:rPr lang="en-US" dirty="0" err="1"/>
              <a:t>TCanvas</a:t>
            </a:r>
            <a:r>
              <a:rPr lang="en-US" dirty="0"/>
              <a:t> with name c1</a:t>
            </a:r>
          </a:p>
          <a:p>
            <a:pPr marL="0" indent="0">
              <a:buNone/>
            </a:pPr>
            <a:endParaRPr lang="en-US" dirty="0"/>
          </a:p>
        </p:txBody>
      </p:sp>
    </p:spTree>
    <p:extLst>
      <p:ext uri="{BB962C8B-B14F-4D97-AF65-F5344CB8AC3E}">
        <p14:creationId xmlns:p14="http://schemas.microsoft.com/office/powerpoint/2010/main" val="2078265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8695C-BE5D-1CC5-539C-183BCE931212}"/>
              </a:ext>
            </a:extLst>
          </p:cNvPr>
          <p:cNvSpPr>
            <a:spLocks noGrp="1"/>
          </p:cNvSpPr>
          <p:nvPr>
            <p:ph type="title"/>
          </p:nvPr>
        </p:nvSpPr>
        <p:spPr/>
        <p:txBody>
          <a:bodyPr/>
          <a:lstStyle/>
          <a:p>
            <a:endParaRPr lang="en-US"/>
          </a:p>
        </p:txBody>
      </p:sp>
      <p:pic>
        <p:nvPicPr>
          <p:cNvPr id="5" name="Content Placeholder 4" descr="A graph showing a number of lines&#10;&#10;AI-generated content may be incorrect.">
            <a:extLst>
              <a:ext uri="{FF2B5EF4-FFF2-40B4-BE49-F238E27FC236}">
                <a16:creationId xmlns:a16="http://schemas.microsoft.com/office/drawing/2014/main" id="{443A51C5-F5F7-1088-BAFC-C70218BEE10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475667"/>
            <a:ext cx="12192001" cy="6248560"/>
          </a:xfrm>
        </p:spPr>
      </p:pic>
    </p:spTree>
    <p:extLst>
      <p:ext uri="{BB962C8B-B14F-4D97-AF65-F5344CB8AC3E}">
        <p14:creationId xmlns:p14="http://schemas.microsoft.com/office/powerpoint/2010/main" val="71785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A6353-AD77-1AD6-D959-901BCF9B98F6}"/>
              </a:ext>
            </a:extLst>
          </p:cNvPr>
          <p:cNvSpPr>
            <a:spLocks noGrp="1"/>
          </p:cNvSpPr>
          <p:nvPr>
            <p:ph type="title"/>
          </p:nvPr>
        </p:nvSpPr>
        <p:spPr>
          <a:xfrm>
            <a:off x="838200" y="365125"/>
            <a:ext cx="5160264" cy="1325563"/>
          </a:xfrm>
        </p:spPr>
        <p:txBody>
          <a:bodyPr>
            <a:normAutofit fontScale="90000"/>
          </a:bodyPr>
          <a:lstStyle/>
          <a:p>
            <a:r>
              <a:rPr lang="en-US" dirty="0"/>
              <a:t>Fitting only run 193 (pad gain matched) with 4 peaks</a:t>
            </a:r>
          </a:p>
        </p:txBody>
      </p:sp>
      <p:sp>
        <p:nvSpPr>
          <p:cNvPr id="3" name="Content Placeholder 2">
            <a:extLst>
              <a:ext uri="{FF2B5EF4-FFF2-40B4-BE49-F238E27FC236}">
                <a16:creationId xmlns:a16="http://schemas.microsoft.com/office/drawing/2014/main" id="{6D09BD4C-8FD5-BCD6-3836-A599ED2793AC}"/>
              </a:ext>
            </a:extLst>
          </p:cNvPr>
          <p:cNvSpPr>
            <a:spLocks noGrp="1"/>
          </p:cNvSpPr>
          <p:nvPr>
            <p:ph idx="1"/>
          </p:nvPr>
        </p:nvSpPr>
        <p:spPr>
          <a:xfrm>
            <a:off x="0" y="2506662"/>
            <a:ext cx="10515600" cy="4351338"/>
          </a:xfrm>
        </p:spPr>
        <p:txBody>
          <a:bodyPr>
            <a:normAutofit fontScale="47500" lnSpcReduction="20000"/>
          </a:bodyPr>
          <a:lstStyle/>
          <a:p>
            <a:pPr marL="0" indent="0">
              <a:buNone/>
            </a:pPr>
            <a:r>
              <a:rPr lang="en-US" dirty="0"/>
              <a:t>FCN=3012.56 FROM MIGRAD    STATUS=CONVERGED     801 CALLS         802 TOTAL</a:t>
            </a:r>
          </a:p>
          <a:p>
            <a:pPr marL="0" indent="0">
              <a:buNone/>
            </a:pPr>
            <a:r>
              <a:rPr lang="en-US" dirty="0"/>
              <a:t>EDM=6.21909e-08    STRATEGY= 1  ERROR MATRIX UNCERTAINTY   1.7 per cent</a:t>
            </a:r>
          </a:p>
          <a:p>
            <a:pPr marL="0" indent="0">
              <a:buNone/>
            </a:pPr>
            <a:r>
              <a:rPr lang="en-US" dirty="0"/>
              <a:t>  EXT PARAMETER                                   STEP         FIRST   </a:t>
            </a:r>
          </a:p>
          <a:p>
            <a:pPr marL="0" indent="0">
              <a:buNone/>
            </a:pPr>
            <a:r>
              <a:rPr lang="en-US" dirty="0"/>
              <a:t>  NO.   NAME      VALUE            ERROR          SIZE      DERIVATIVE </a:t>
            </a:r>
          </a:p>
          <a:p>
            <a:pPr marL="0" indent="0">
              <a:buNone/>
            </a:pPr>
            <a:r>
              <a:rPr lang="en-US" dirty="0"/>
              <a:t>   1  p0           8.27234e+02   3.16371e+01  -8.73383e-03  -1.32870e-05</a:t>
            </a:r>
          </a:p>
          <a:p>
            <a:pPr marL="0" indent="0">
              <a:buNone/>
            </a:pPr>
            <a:r>
              <a:rPr lang="en-US" dirty="0"/>
              <a:t>   2  p1           7.00239e+05   2.00041e+03  -2.90256e-03   5.11753e-08</a:t>
            </a:r>
          </a:p>
          <a:p>
            <a:pPr marL="0" indent="0">
              <a:buNone/>
            </a:pPr>
            <a:r>
              <a:rPr lang="en-US" dirty="0"/>
              <a:t>   3  p2           2.16669e+04   1.25807e+03  -4.60646e-03  -7.65343e-09</a:t>
            </a:r>
          </a:p>
          <a:p>
            <a:pPr marL="0" indent="0">
              <a:buNone/>
            </a:pPr>
            <a:r>
              <a:rPr lang="en-US" dirty="0"/>
              <a:t>   4  p3           3.63666e+03   8.01600e+01  -4.33089e-02   4.47565e-06</a:t>
            </a:r>
          </a:p>
          <a:p>
            <a:pPr marL="0" indent="0">
              <a:buNone/>
            </a:pPr>
            <a:r>
              <a:rPr lang="en-US" dirty="0"/>
              <a:t>   5  p4           7.33086e+05   2.08958e+02  -9.04076e-02   2.46465e-06</a:t>
            </a:r>
          </a:p>
          <a:p>
            <a:pPr marL="0" indent="0">
              <a:buNone/>
            </a:pPr>
            <a:r>
              <a:rPr lang="en-US" dirty="0"/>
              <a:t>   6  p5           1.40124e+04   1.74877e+02   2.70418e-02  -2.67999e-06</a:t>
            </a:r>
          </a:p>
          <a:p>
            <a:pPr marL="0" indent="0">
              <a:buNone/>
            </a:pPr>
            <a:r>
              <a:rPr lang="en-US" dirty="0"/>
              <a:t>   7  p6           3.06762e+03   1.43134e+01   1.13668e-02   2.01739e-05</a:t>
            </a:r>
          </a:p>
          <a:p>
            <a:pPr marL="0" indent="0">
              <a:buNone/>
            </a:pPr>
            <a:r>
              <a:rPr lang="en-US" dirty="0"/>
              <a:t>   8  p7           7.86203e+05   1.81164e+02  -1.73758e-01   1.38646e-06</a:t>
            </a:r>
          </a:p>
          <a:p>
            <a:pPr marL="0" indent="0">
              <a:buNone/>
            </a:pPr>
            <a:r>
              <a:rPr lang="en-US" dirty="0"/>
              <a:t>   9  p8           2.29901e+04   1.46819e+02   2.11545e-01   1.56274e-06</a:t>
            </a:r>
          </a:p>
          <a:p>
            <a:pPr marL="0" indent="0">
              <a:buNone/>
            </a:pPr>
            <a:r>
              <a:rPr lang="en-US" dirty="0"/>
              <a:t>  10  p9           3.55822e+02   4.91679e+00  -2.85808e-03  -2.15593e-05</a:t>
            </a:r>
          </a:p>
          <a:p>
            <a:pPr marL="0" indent="0">
              <a:buNone/>
            </a:pPr>
            <a:r>
              <a:rPr lang="en-US" dirty="0"/>
              <a:t>  11  p10          1.00657e+06   2.30717e+02  -1.31634e-02  -1.87575e-07</a:t>
            </a:r>
          </a:p>
          <a:p>
            <a:pPr marL="0" indent="0">
              <a:buNone/>
            </a:pPr>
            <a:r>
              <a:rPr lang="en-US" dirty="0"/>
              <a:t>  12  p11          2.27969e+04   2.25032e+02   2.29277e-01   1.31633e-08</a:t>
            </a:r>
          </a:p>
        </p:txBody>
      </p:sp>
      <p:pic>
        <p:nvPicPr>
          <p:cNvPr id="7" name="Picture 6">
            <a:extLst>
              <a:ext uri="{FF2B5EF4-FFF2-40B4-BE49-F238E27FC236}">
                <a16:creationId xmlns:a16="http://schemas.microsoft.com/office/drawing/2014/main" id="{F499AEB0-0375-4D45-9D28-974C9C1945F8}"/>
              </a:ext>
            </a:extLst>
          </p:cNvPr>
          <p:cNvPicPr>
            <a:picLocks noChangeAspect="1"/>
          </p:cNvPicPr>
          <p:nvPr/>
        </p:nvPicPr>
        <p:blipFill>
          <a:blip r:embed="rId2"/>
          <a:srcRect t="3600"/>
          <a:stretch>
            <a:fillRect/>
          </a:stretch>
        </p:blipFill>
        <p:spPr>
          <a:xfrm>
            <a:off x="5846545" y="246888"/>
            <a:ext cx="6345455" cy="6611112"/>
          </a:xfrm>
          <a:prstGeom prst="rect">
            <a:avLst/>
          </a:prstGeom>
        </p:spPr>
      </p:pic>
    </p:spTree>
    <p:extLst>
      <p:ext uri="{BB962C8B-B14F-4D97-AF65-F5344CB8AC3E}">
        <p14:creationId xmlns:p14="http://schemas.microsoft.com/office/powerpoint/2010/main" val="248331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C128C-6700-27D8-2D74-2EA7B5F0EB5E}"/>
              </a:ext>
            </a:extLst>
          </p:cNvPr>
          <p:cNvSpPr>
            <a:spLocks noGrp="1"/>
          </p:cNvSpPr>
          <p:nvPr>
            <p:ph type="title"/>
          </p:nvPr>
        </p:nvSpPr>
        <p:spPr/>
        <p:txBody>
          <a:bodyPr/>
          <a:lstStyle/>
          <a:p>
            <a:r>
              <a:rPr lang="en-US" dirty="0"/>
              <a:t>WIP – no run by run corrections</a:t>
            </a:r>
          </a:p>
        </p:txBody>
      </p:sp>
      <p:sp>
        <p:nvSpPr>
          <p:cNvPr id="3" name="Content Placeholder 2">
            <a:extLst>
              <a:ext uri="{FF2B5EF4-FFF2-40B4-BE49-F238E27FC236}">
                <a16:creationId xmlns:a16="http://schemas.microsoft.com/office/drawing/2014/main" id="{31A0525B-690B-048F-4143-409A1A1278D5}"/>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50A97004-0C05-CDDF-740E-139A77987126}"/>
              </a:ext>
            </a:extLst>
          </p:cNvPr>
          <p:cNvPicPr>
            <a:picLocks noChangeAspect="1"/>
          </p:cNvPicPr>
          <p:nvPr/>
        </p:nvPicPr>
        <p:blipFill>
          <a:blip r:embed="rId2"/>
          <a:stretch>
            <a:fillRect/>
          </a:stretch>
        </p:blipFill>
        <p:spPr>
          <a:xfrm>
            <a:off x="905256" y="1650967"/>
            <a:ext cx="10381488" cy="5207033"/>
          </a:xfrm>
          <a:prstGeom prst="rect">
            <a:avLst/>
          </a:prstGeom>
        </p:spPr>
      </p:pic>
    </p:spTree>
    <p:extLst>
      <p:ext uri="{BB962C8B-B14F-4D97-AF65-F5344CB8AC3E}">
        <p14:creationId xmlns:p14="http://schemas.microsoft.com/office/powerpoint/2010/main" val="1491129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D0D72-B55F-7579-A219-E9D71440BE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1182AF-46FD-FC37-9AD8-3D29667C4FD1}"/>
              </a:ext>
            </a:extLst>
          </p:cNvPr>
          <p:cNvSpPr>
            <a:spLocks noGrp="1"/>
          </p:cNvSpPr>
          <p:nvPr>
            <p:ph type="title"/>
          </p:nvPr>
        </p:nvSpPr>
        <p:spPr>
          <a:xfrm>
            <a:off x="838200" y="365125"/>
            <a:ext cx="5361432" cy="1325563"/>
          </a:xfrm>
        </p:spPr>
        <p:txBody>
          <a:bodyPr>
            <a:noAutofit/>
          </a:bodyPr>
          <a:lstStyle/>
          <a:p>
            <a:r>
              <a:rPr lang="en-US" sz="2800" dirty="0"/>
              <a:t>Fitting Real Data of Summed Runs (so far no good, testing no run-by-run corrections energy hist)</a:t>
            </a:r>
          </a:p>
        </p:txBody>
      </p:sp>
      <p:sp>
        <p:nvSpPr>
          <p:cNvPr id="3" name="Content Placeholder 2">
            <a:extLst>
              <a:ext uri="{FF2B5EF4-FFF2-40B4-BE49-F238E27FC236}">
                <a16:creationId xmlns:a16="http://schemas.microsoft.com/office/drawing/2014/main" id="{0EB52DC2-EF96-8AEC-3077-61EECEF3126D}"/>
              </a:ext>
            </a:extLst>
          </p:cNvPr>
          <p:cNvSpPr>
            <a:spLocks noGrp="1"/>
          </p:cNvSpPr>
          <p:nvPr>
            <p:ph idx="1"/>
          </p:nvPr>
        </p:nvSpPr>
        <p:spPr>
          <a:xfrm>
            <a:off x="838200" y="1825624"/>
            <a:ext cx="10515600" cy="5032375"/>
          </a:xfrm>
        </p:spPr>
        <p:txBody>
          <a:bodyPr>
            <a:normAutofit fontScale="32500" lnSpcReduction="20000"/>
          </a:bodyPr>
          <a:lstStyle/>
          <a:p>
            <a:pPr marL="0" indent="0">
              <a:buNone/>
            </a:pPr>
            <a:r>
              <a:rPr lang="en-US" dirty="0"/>
              <a:t>Parameters go: height, mean, sigma for all 5 gaussians</a:t>
            </a:r>
          </a:p>
          <a:p>
            <a:pPr marL="0" indent="0">
              <a:buNone/>
            </a:pPr>
            <a:r>
              <a:rPr lang="en-US" dirty="0"/>
              <a:t>Warning in &lt;Fit&gt;: Abnormal termination of minimization.</a:t>
            </a:r>
          </a:p>
          <a:p>
            <a:pPr marL="0" indent="0">
              <a:buNone/>
            </a:pPr>
            <a:r>
              <a:rPr lang="en-US" dirty="0"/>
              <a:t> FCN=129369 FROM MIGRAD    STATUS=CALL LIMIT   3647 CALLS        3648 TOTAL</a:t>
            </a:r>
          </a:p>
          <a:p>
            <a:pPr marL="0" indent="0">
              <a:buNone/>
            </a:pPr>
            <a:r>
              <a:rPr lang="en-US" dirty="0"/>
              <a:t>                     EDM=8623.19    STRATEGY= 1  ERROR MATRIX UNCERTAINTY  18.5 per cent</a:t>
            </a:r>
          </a:p>
          <a:p>
            <a:pPr marL="0" indent="0">
              <a:buNone/>
            </a:pPr>
            <a:r>
              <a:rPr lang="en-US" dirty="0"/>
              <a:t>  EXT PARAMETER                APPROXIMATE        STEP         FIRST   </a:t>
            </a:r>
          </a:p>
          <a:p>
            <a:pPr marL="0" indent="0">
              <a:buNone/>
            </a:pPr>
            <a:r>
              <a:rPr lang="en-US" dirty="0"/>
              <a:t>  NO.   NAME      VALUE            ERROR          SIZE      DERIVATIVE </a:t>
            </a:r>
          </a:p>
          <a:p>
            <a:pPr marL="0" indent="0">
              <a:buNone/>
            </a:pPr>
            <a:r>
              <a:rPr lang="en-US" dirty="0"/>
              <a:t>   1  p0           8.45133e+04   1.13513e+02   4.92479e+03  -2.50004e-01</a:t>
            </a:r>
          </a:p>
          <a:p>
            <a:pPr marL="0" indent="0">
              <a:buNone/>
            </a:pPr>
            <a:r>
              <a:rPr lang="en-US" dirty="0"/>
              <a:t>   2  p1           5.00818e+05   8.11748e+01   2.55708e+03   1.65134e+00</a:t>
            </a:r>
          </a:p>
          <a:p>
            <a:pPr marL="0" indent="0">
              <a:buNone/>
            </a:pPr>
            <a:r>
              <a:rPr lang="en-US" dirty="0"/>
              <a:t>   3  p2           9.90806e+04   3.57776e+01  -1.03995e+03   7.22216e-01</a:t>
            </a:r>
          </a:p>
          <a:p>
            <a:pPr marL="0" indent="0">
              <a:buNone/>
            </a:pPr>
            <a:r>
              <a:rPr lang="en-US" dirty="0"/>
              <a:t>   4  p3           2.20040e+05   2.90421e+02   1.11076e+04  -5.43703e-01</a:t>
            </a:r>
          </a:p>
          <a:p>
            <a:pPr marL="0" indent="0">
              <a:buNone/>
            </a:pPr>
            <a:r>
              <a:rPr lang="en-US" dirty="0"/>
              <a:t>   5  p4           4.37645e+05   2.78722e+01   5.16176e+02  -7.58930e-01</a:t>
            </a:r>
          </a:p>
          <a:p>
            <a:pPr marL="0" indent="0">
              <a:buNone/>
            </a:pPr>
            <a:r>
              <a:rPr lang="en-US" dirty="0"/>
              <a:t>   6  p5           1.59152e+04   1.98519e+01   3.38740e+02  -5.63593e+00</a:t>
            </a:r>
          </a:p>
          <a:p>
            <a:pPr marL="0" indent="0">
              <a:buNone/>
            </a:pPr>
            <a:r>
              <a:rPr lang="en-US" dirty="0"/>
              <a:t>   7  p6           1.93295e+05   3.09470e+02   5.47670e+03  -2.50742e-01</a:t>
            </a:r>
          </a:p>
          <a:p>
            <a:pPr marL="0" indent="0">
              <a:buNone/>
            </a:pPr>
            <a:r>
              <a:rPr lang="en-US" dirty="0"/>
              <a:t>   8  p7           4.71751e+05   3.51648e+01   1.15087e+03   6.07210e-01</a:t>
            </a:r>
          </a:p>
          <a:p>
            <a:pPr marL="0" indent="0">
              <a:buNone/>
            </a:pPr>
            <a:r>
              <a:rPr lang="en-US" dirty="0"/>
              <a:t>   9  p8           1.39300e+04   2.75023e+01  -6.11824e+02  -4.15919e+00</a:t>
            </a:r>
          </a:p>
          <a:p>
            <a:pPr marL="0" indent="0">
              <a:buNone/>
            </a:pPr>
            <a:r>
              <a:rPr lang="en-US" dirty="0"/>
              <a:t>  10  p9           4.80186e+05   3.57249e+02  -7.72127e+03  -5.42964e-01</a:t>
            </a:r>
          </a:p>
          <a:p>
            <a:pPr marL="0" indent="0">
              <a:buNone/>
            </a:pPr>
            <a:r>
              <a:rPr lang="en-US" dirty="0"/>
              <a:t>  11  p10          4.94709e+05   1.74419e+01   5.14418e+02   5.14707e+00</a:t>
            </a:r>
          </a:p>
          <a:p>
            <a:pPr marL="0" indent="0">
              <a:buNone/>
            </a:pPr>
            <a:r>
              <a:rPr lang="en-US" dirty="0"/>
              <a:t>  12  p11          3.56352e+04   1.49247e+01  -6.37554e+02   4.76506e-01</a:t>
            </a:r>
          </a:p>
          <a:p>
            <a:pPr marL="0" indent="0">
              <a:buNone/>
            </a:pPr>
            <a:r>
              <a:rPr lang="en-US" dirty="0"/>
              <a:t>  13  p12          4.16943e+04   4.22540e+01  -1.28230e+03   2.44074e-01</a:t>
            </a:r>
          </a:p>
          <a:p>
            <a:pPr marL="0" indent="0">
              <a:buNone/>
            </a:pPr>
            <a:r>
              <a:rPr lang="en-US" dirty="0"/>
              <a:t>  14  p13          6.70881e+05   5.88359e+01   2.06940e+03  -8.88062e-01</a:t>
            </a:r>
          </a:p>
          <a:p>
            <a:pPr marL="0" indent="0">
              <a:buNone/>
            </a:pPr>
            <a:r>
              <a:rPr lang="en-US" dirty="0"/>
              <a:t>  15  p14          3.43597e+04   4.29179e+01  -1.37048e+03   3.04829e-02</a:t>
            </a:r>
          </a:p>
        </p:txBody>
      </p:sp>
      <p:pic>
        <p:nvPicPr>
          <p:cNvPr id="5" name="Picture 4">
            <a:extLst>
              <a:ext uri="{FF2B5EF4-FFF2-40B4-BE49-F238E27FC236}">
                <a16:creationId xmlns:a16="http://schemas.microsoft.com/office/drawing/2014/main" id="{7C317AB9-97A1-41FA-7015-4A605699D2EC}"/>
              </a:ext>
            </a:extLst>
          </p:cNvPr>
          <p:cNvPicPr>
            <a:picLocks noChangeAspect="1"/>
          </p:cNvPicPr>
          <p:nvPr/>
        </p:nvPicPr>
        <p:blipFill>
          <a:blip r:embed="rId2"/>
          <a:stretch>
            <a:fillRect/>
          </a:stretch>
        </p:blipFill>
        <p:spPr>
          <a:xfrm>
            <a:off x="6335813" y="0"/>
            <a:ext cx="5856187" cy="6858000"/>
          </a:xfrm>
          <a:prstGeom prst="rect">
            <a:avLst/>
          </a:prstGeom>
        </p:spPr>
      </p:pic>
    </p:spTree>
    <p:extLst>
      <p:ext uri="{BB962C8B-B14F-4D97-AF65-F5344CB8AC3E}">
        <p14:creationId xmlns:p14="http://schemas.microsoft.com/office/powerpoint/2010/main" val="2622249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4553-A02E-84CC-87A8-60CF23FB055E}"/>
              </a:ext>
            </a:extLst>
          </p:cNvPr>
          <p:cNvSpPr>
            <a:spLocks noGrp="1"/>
          </p:cNvSpPr>
          <p:nvPr>
            <p:ph type="title"/>
          </p:nvPr>
        </p:nvSpPr>
        <p:spPr/>
        <p:txBody>
          <a:bodyPr/>
          <a:lstStyle/>
          <a:p>
            <a:r>
              <a:rPr lang="en-US" dirty="0"/>
              <a:t>Currently testing new callback to exit if the fitter gets stuck at the param bounds</a:t>
            </a:r>
          </a:p>
        </p:txBody>
      </p:sp>
      <p:sp>
        <p:nvSpPr>
          <p:cNvPr id="3" name="Content Placeholder 2">
            <a:extLst>
              <a:ext uri="{FF2B5EF4-FFF2-40B4-BE49-F238E27FC236}">
                <a16:creationId xmlns:a16="http://schemas.microsoft.com/office/drawing/2014/main" id="{7769BFAE-EFFA-6A27-608D-7D182B9D5401}"/>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98F70299-9A8B-8B69-5E27-E73C15CC6237}"/>
              </a:ext>
            </a:extLst>
          </p:cNvPr>
          <p:cNvPicPr>
            <a:picLocks noChangeAspect="1"/>
          </p:cNvPicPr>
          <p:nvPr/>
        </p:nvPicPr>
        <p:blipFill>
          <a:blip r:embed="rId2"/>
          <a:stretch>
            <a:fillRect/>
          </a:stretch>
        </p:blipFill>
        <p:spPr>
          <a:xfrm>
            <a:off x="0" y="1857403"/>
            <a:ext cx="12192000" cy="1438761"/>
          </a:xfrm>
          <a:prstGeom prst="rect">
            <a:avLst/>
          </a:prstGeom>
        </p:spPr>
      </p:pic>
      <p:pic>
        <p:nvPicPr>
          <p:cNvPr id="7" name="Picture 6">
            <a:extLst>
              <a:ext uri="{FF2B5EF4-FFF2-40B4-BE49-F238E27FC236}">
                <a16:creationId xmlns:a16="http://schemas.microsoft.com/office/drawing/2014/main" id="{8448D0F3-6EBC-AD26-6D6A-9E52C6200AB1}"/>
              </a:ext>
            </a:extLst>
          </p:cNvPr>
          <p:cNvPicPr>
            <a:picLocks noChangeAspect="1"/>
          </p:cNvPicPr>
          <p:nvPr/>
        </p:nvPicPr>
        <p:blipFill>
          <a:blip r:embed="rId3"/>
          <a:stretch>
            <a:fillRect/>
          </a:stretch>
        </p:blipFill>
        <p:spPr>
          <a:xfrm>
            <a:off x="0" y="3429000"/>
            <a:ext cx="12192000" cy="1005449"/>
          </a:xfrm>
          <a:prstGeom prst="rect">
            <a:avLst/>
          </a:prstGeom>
        </p:spPr>
      </p:pic>
    </p:spTree>
    <p:extLst>
      <p:ext uri="{BB962C8B-B14F-4D97-AF65-F5344CB8AC3E}">
        <p14:creationId xmlns:p14="http://schemas.microsoft.com/office/powerpoint/2010/main" val="676726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0FC5B-58D8-200B-8577-C0DEF8979516}"/>
              </a:ext>
            </a:extLst>
          </p:cNvPr>
          <p:cNvSpPr>
            <a:spLocks noGrp="1"/>
          </p:cNvSpPr>
          <p:nvPr>
            <p:ph type="title"/>
          </p:nvPr>
        </p:nvSpPr>
        <p:spPr>
          <a:xfrm>
            <a:off x="838200" y="365125"/>
            <a:ext cx="10515600" cy="3127883"/>
          </a:xfrm>
        </p:spPr>
        <p:txBody>
          <a:bodyPr>
            <a:noAutofit/>
          </a:bodyPr>
          <a:lstStyle/>
          <a:p>
            <a:r>
              <a:rPr lang="en-US" sz="3200" dirty="0"/>
              <a:t>One thing I haven’t mentioned is that I put bounds on the starting point of the track to be within the detection region, so if the track starts outside of the detector and then moves into the pad plane region, the fitter will have a hard time getting exact parameter values. This should mostly affect the accidental coincidences, but it could affect fits of sequential or double alpha candidates if they are not at 180 deg.</a:t>
            </a:r>
          </a:p>
        </p:txBody>
      </p:sp>
      <p:sp>
        <p:nvSpPr>
          <p:cNvPr id="4" name="Oval 3">
            <a:extLst>
              <a:ext uri="{FF2B5EF4-FFF2-40B4-BE49-F238E27FC236}">
                <a16:creationId xmlns:a16="http://schemas.microsoft.com/office/drawing/2014/main" id="{8D88132E-15C0-726B-A56C-2966F66AE5D8}"/>
              </a:ext>
            </a:extLst>
          </p:cNvPr>
          <p:cNvSpPr/>
          <p:nvPr/>
        </p:nvSpPr>
        <p:spPr>
          <a:xfrm>
            <a:off x="4495800" y="3493008"/>
            <a:ext cx="3200400" cy="3200400"/>
          </a:xfrm>
          <a:prstGeom prst="ellipse">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31A28814-62A1-08BD-567D-98F97C4869E8}"/>
              </a:ext>
            </a:extLst>
          </p:cNvPr>
          <p:cNvSpPr/>
          <p:nvPr/>
        </p:nvSpPr>
        <p:spPr>
          <a:xfrm rot="1756468">
            <a:off x="3838954" y="5175503"/>
            <a:ext cx="2267712" cy="5486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4EBE8A7-E8E4-8520-86B2-CE060A593AD4}"/>
              </a:ext>
            </a:extLst>
          </p:cNvPr>
          <p:cNvSpPr/>
          <p:nvPr/>
        </p:nvSpPr>
        <p:spPr>
          <a:xfrm rot="21062055">
            <a:off x="3953196" y="4532374"/>
            <a:ext cx="2267712" cy="5486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800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DFDF5-D3C8-95D6-AF53-5CBE9735CC23}"/>
              </a:ext>
            </a:extLst>
          </p:cNvPr>
          <p:cNvSpPr>
            <a:spLocks noGrp="1"/>
          </p:cNvSpPr>
          <p:nvPr>
            <p:ph type="title"/>
          </p:nvPr>
        </p:nvSpPr>
        <p:spPr>
          <a:xfrm>
            <a:off x="838200" y="18255"/>
            <a:ext cx="10515600" cy="966933"/>
          </a:xfrm>
        </p:spPr>
        <p:txBody>
          <a:bodyPr>
            <a:normAutofit fontScale="90000"/>
          </a:bodyPr>
          <a:lstStyle/>
          <a:p>
            <a:r>
              <a:rPr lang="en-US" dirty="0"/>
              <a:t>Current Status of Fitting in all Directions (with </a:t>
            </a:r>
            <a:r>
              <a:rPr lang="en-US" dirty="0" err="1"/>
              <a:t>counts_per_MeV</a:t>
            </a:r>
            <a:r>
              <a:rPr lang="en-US" dirty="0"/>
              <a:t> as a free param)</a:t>
            </a:r>
          </a:p>
        </p:txBody>
      </p:sp>
      <p:sp>
        <p:nvSpPr>
          <p:cNvPr id="3" name="Content Placeholder 2">
            <a:extLst>
              <a:ext uri="{FF2B5EF4-FFF2-40B4-BE49-F238E27FC236}">
                <a16:creationId xmlns:a16="http://schemas.microsoft.com/office/drawing/2014/main" id="{00D4A8A4-1053-5660-331A-91A0874C3AF4}"/>
              </a:ext>
            </a:extLst>
          </p:cNvPr>
          <p:cNvSpPr>
            <a:spLocks noGrp="1"/>
          </p:cNvSpPr>
          <p:nvPr>
            <p:ph idx="1"/>
          </p:nvPr>
        </p:nvSpPr>
        <p:spPr>
          <a:xfrm>
            <a:off x="838200" y="1064397"/>
            <a:ext cx="10515600" cy="4351338"/>
          </a:xfrm>
        </p:spPr>
        <p:txBody>
          <a:bodyPr/>
          <a:lstStyle/>
          <a:p>
            <a:r>
              <a:rPr lang="en-US" dirty="0"/>
              <a:t>Event 2226 – ff (exit function value: 235,639,592.30179825) </a:t>
            </a:r>
          </a:p>
        </p:txBody>
      </p:sp>
      <p:pic>
        <p:nvPicPr>
          <p:cNvPr id="5" name="Picture 4">
            <a:extLst>
              <a:ext uri="{FF2B5EF4-FFF2-40B4-BE49-F238E27FC236}">
                <a16:creationId xmlns:a16="http://schemas.microsoft.com/office/drawing/2014/main" id="{BE38C80E-73F4-A16E-6620-EFDC799F084E}"/>
              </a:ext>
            </a:extLst>
          </p:cNvPr>
          <p:cNvPicPr>
            <a:picLocks noChangeAspect="1"/>
          </p:cNvPicPr>
          <p:nvPr/>
        </p:nvPicPr>
        <p:blipFill>
          <a:blip r:embed="rId2"/>
          <a:stretch>
            <a:fillRect/>
          </a:stretch>
        </p:blipFill>
        <p:spPr>
          <a:xfrm>
            <a:off x="664464" y="1442265"/>
            <a:ext cx="10863072" cy="2698543"/>
          </a:xfrm>
          <a:prstGeom prst="rect">
            <a:avLst/>
          </a:prstGeom>
        </p:spPr>
      </p:pic>
      <p:pic>
        <p:nvPicPr>
          <p:cNvPr id="7" name="Picture 6">
            <a:extLst>
              <a:ext uri="{FF2B5EF4-FFF2-40B4-BE49-F238E27FC236}">
                <a16:creationId xmlns:a16="http://schemas.microsoft.com/office/drawing/2014/main" id="{90A7AED1-F58D-F75D-A78B-DEDBAA1D8A1B}"/>
              </a:ext>
            </a:extLst>
          </p:cNvPr>
          <p:cNvPicPr>
            <a:picLocks noChangeAspect="1"/>
          </p:cNvPicPr>
          <p:nvPr/>
        </p:nvPicPr>
        <p:blipFill>
          <a:blip r:embed="rId3"/>
          <a:stretch>
            <a:fillRect/>
          </a:stretch>
        </p:blipFill>
        <p:spPr>
          <a:xfrm>
            <a:off x="664464" y="4140808"/>
            <a:ext cx="10863072" cy="2717192"/>
          </a:xfrm>
          <a:prstGeom prst="rect">
            <a:avLst/>
          </a:prstGeom>
        </p:spPr>
      </p:pic>
    </p:spTree>
    <p:extLst>
      <p:ext uri="{BB962C8B-B14F-4D97-AF65-F5344CB8AC3E}">
        <p14:creationId xmlns:p14="http://schemas.microsoft.com/office/powerpoint/2010/main" val="7661945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5524</TotalTime>
  <Words>1764</Words>
  <Application>Microsoft Office PowerPoint</Application>
  <PresentationFormat>Widescreen</PresentationFormat>
  <Paragraphs>152</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Aptos</vt:lpstr>
      <vt:lpstr>Aptos Display</vt:lpstr>
      <vt:lpstr>Arial</vt:lpstr>
      <vt:lpstr>Office Theme</vt:lpstr>
      <vt:lpstr>06 October 2025</vt:lpstr>
      <vt:lpstr>Fitting Simulated Alpha Energy Histogram (first with summed pad charge)</vt:lpstr>
      <vt:lpstr>PowerPoint Presentation</vt:lpstr>
      <vt:lpstr>Fitting only run 193 (pad gain matched) with 4 peaks</vt:lpstr>
      <vt:lpstr>WIP – no run by run corrections</vt:lpstr>
      <vt:lpstr>Fitting Real Data of Summed Runs (so far no good, testing no run-by-run corrections energy hist)</vt:lpstr>
      <vt:lpstr>Currently testing new callback to exit if the fitter gets stuck at the param bounds</vt:lpstr>
      <vt:lpstr>One thing I haven’t mentioned is that I put bounds on the starting point of the track to be within the detection region, so if the track starts outside of the detector and then moves into the pad plane region, the fitter will have a hard time getting exact parameter values. This should mostly affect the accidental coincidences, but it could affect fits of sequential or double alpha candidates if they are not at 180 deg.</vt:lpstr>
      <vt:lpstr>Current Status of Fitting in all Directions (with counts_per_MeV as a free param)</vt:lpstr>
      <vt:lpstr>Current Status of Fitting in all Directions</vt:lpstr>
      <vt:lpstr>The two other fits</vt:lpstr>
      <vt:lpstr>Mean counts of the 8.7 Po-212 peak,           runs 6-555</vt:lpstr>
      <vt:lpstr>Mean of the range of the 8.7 Po-212 peak, runs 6-555</vt:lpstr>
      <vt:lpstr>ADC Gain by Run  (dashed grey lines are bottle changes)</vt:lpstr>
      <vt:lpstr>Gating on mesh_t – germanium_t &gt; 4930 ns</vt:lpstr>
      <vt:lpstr>Gating on mesh_t – germanium_t &gt; 4930 ns and looking at energy hists</vt:lpstr>
      <vt:lpstr>PowerPoint Presentation</vt:lpstr>
      <vt:lpstr>PowerPoint Presentation</vt:lpstr>
      <vt:lpstr>Gamma Energies</vt:lpstr>
      <vt:lpstr>Gamma Energies</vt:lpstr>
      <vt:lpstr>Gamma Energies</vt:lpstr>
      <vt:lpstr>Gamma Energies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MSU - FRIB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Dopfer, Joseph</dc:creator>
  <cp:lastModifiedBy>Dopfer, Joseph</cp:lastModifiedBy>
  <cp:revision>15</cp:revision>
  <dcterms:created xsi:type="dcterms:W3CDTF">2025-10-06T19:55:13Z</dcterms:created>
  <dcterms:modified xsi:type="dcterms:W3CDTF">2025-10-10T15:59:41Z</dcterms:modified>
</cp:coreProperties>
</file>